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7" r:id="rId2"/>
    <p:sldId id="261" r:id="rId3"/>
    <p:sldId id="262" r:id="rId4"/>
    <p:sldId id="263" r:id="rId5"/>
    <p:sldId id="265" r:id="rId6"/>
    <p:sldId id="264" r:id="rId7"/>
    <p:sldId id="266" r:id="rId8"/>
    <p:sldId id="268" r:id="rId9"/>
    <p:sldId id="267" r:id="rId10"/>
    <p:sldId id="271" r:id="rId11"/>
    <p:sldId id="269" r:id="rId12"/>
    <p:sldId id="272" r:id="rId13"/>
    <p:sldId id="270" r:id="rId14"/>
    <p:sldId id="273" r:id="rId15"/>
    <p:sldId id="277" r:id="rId16"/>
    <p:sldId id="278" r:id="rId17"/>
    <p:sldId id="279" r:id="rId18"/>
    <p:sldId id="280" r:id="rId19"/>
    <p:sldId id="281" r:id="rId20"/>
    <p:sldId id="276" r:id="rId21"/>
    <p:sldId id="274" r:id="rId22"/>
    <p:sldId id="275" r:id="rId23"/>
    <p:sldId id="282" r:id="rId24"/>
    <p:sldId id="28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58"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CFF586-371E-134E-B9A5-58AC15E7C1DE}" type="datetimeFigureOut">
              <a:rPr lang="en-US" smtClean="0"/>
              <a:t>11/10/2020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054B21-EC78-4D41-A2F0-0770292E8031}" type="slidenum">
              <a:rPr lang="en-US" smtClean="0"/>
              <a:t>‹#›</a:t>
            </a:fld>
            <a:endParaRPr lang="en-US"/>
          </a:p>
        </p:txBody>
      </p:sp>
    </p:spTree>
    <p:extLst>
      <p:ext uri="{BB962C8B-B14F-4D97-AF65-F5344CB8AC3E}">
        <p14:creationId xmlns:p14="http://schemas.microsoft.com/office/powerpoint/2010/main" val="9624736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the way that the broader organization works</a:t>
            </a:r>
            <a:r>
              <a:rPr lang="en-US" baseline="0" dirty="0"/>
              <a:t> isn’t compatible with an Agile process, then either you will need support from senior management (at least enough to waive some reporting and/or governance requirements) or you will need to use a traditional process.  Higher management often tends to prefer command-and-control ways of working.</a:t>
            </a:r>
            <a:endParaRPr lang="en-US" dirty="0"/>
          </a:p>
        </p:txBody>
      </p:sp>
      <p:sp>
        <p:nvSpPr>
          <p:cNvPr id="4" name="Slide Number Placeholder 3"/>
          <p:cNvSpPr>
            <a:spLocks noGrp="1"/>
          </p:cNvSpPr>
          <p:nvPr>
            <p:ph type="sldNum" sz="quarter" idx="10"/>
          </p:nvPr>
        </p:nvSpPr>
        <p:spPr/>
        <p:txBody>
          <a:bodyPr/>
          <a:lstStyle/>
          <a:p>
            <a:fld id="{59D84B0D-DADC-4173-9B63-92755C85421B}" type="slidenum">
              <a:rPr lang="en-AU" smtClean="0"/>
              <a:t>4</a:t>
            </a:fld>
            <a:endParaRPr lang="en-AU"/>
          </a:p>
        </p:txBody>
      </p:sp>
    </p:spTree>
    <p:extLst>
      <p:ext uri="{BB962C8B-B14F-4D97-AF65-F5344CB8AC3E}">
        <p14:creationId xmlns:p14="http://schemas.microsoft.com/office/powerpoint/2010/main" val="3972771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Disciplines are also known as “workflows” –</a:t>
            </a:r>
            <a:r>
              <a:rPr lang="en-AU" baseline="0" dirty="0"/>
              <a:t> this used to be the standard terminology in RUP, and older documents and textbooks still use it.</a:t>
            </a:r>
            <a:endParaRPr lang="en-AU" dirty="0"/>
          </a:p>
        </p:txBody>
      </p:sp>
      <p:sp>
        <p:nvSpPr>
          <p:cNvPr id="4" name="Slide Number Placeholder 3"/>
          <p:cNvSpPr>
            <a:spLocks noGrp="1"/>
          </p:cNvSpPr>
          <p:nvPr>
            <p:ph type="sldNum" sz="quarter" idx="10"/>
          </p:nvPr>
        </p:nvSpPr>
        <p:spPr/>
        <p:txBody>
          <a:bodyPr/>
          <a:lstStyle/>
          <a:p>
            <a:fld id="{59D84B0D-DADC-4173-9B63-92755C85421B}" type="slidenum">
              <a:rPr lang="en-AU" smtClean="0"/>
              <a:t>16</a:t>
            </a:fld>
            <a:endParaRPr lang="en-AU"/>
          </a:p>
        </p:txBody>
      </p:sp>
    </p:spTree>
    <p:extLst>
      <p:ext uri="{BB962C8B-B14F-4D97-AF65-F5344CB8AC3E}">
        <p14:creationId xmlns:p14="http://schemas.microsoft.com/office/powerpoint/2010/main" val="33295500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59D84B0D-DADC-4173-9B63-92755C85421B}" type="slidenum">
              <a:rPr lang="en-AU" smtClean="0"/>
              <a:t>17</a:t>
            </a:fld>
            <a:endParaRPr lang="en-AU"/>
          </a:p>
        </p:txBody>
      </p:sp>
    </p:spTree>
    <p:extLst>
      <p:ext uri="{BB962C8B-B14F-4D97-AF65-F5344CB8AC3E}">
        <p14:creationId xmlns:p14="http://schemas.microsoft.com/office/powerpoint/2010/main" val="1470623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59D84B0D-DADC-4173-9B63-92755C85421B}" type="slidenum">
              <a:rPr lang="en-AU" smtClean="0"/>
              <a:t>18</a:t>
            </a:fld>
            <a:endParaRPr lang="en-AU"/>
          </a:p>
        </p:txBody>
      </p:sp>
    </p:spTree>
    <p:extLst>
      <p:ext uri="{BB962C8B-B14F-4D97-AF65-F5344CB8AC3E}">
        <p14:creationId xmlns:p14="http://schemas.microsoft.com/office/powerpoint/2010/main" val="34902583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59D84B0D-DADC-4173-9B63-92755C85421B}" type="slidenum">
              <a:rPr lang="en-AU" smtClean="0"/>
              <a:t>19</a:t>
            </a:fld>
            <a:endParaRPr lang="en-AU"/>
          </a:p>
        </p:txBody>
      </p:sp>
    </p:spTree>
    <p:extLst>
      <p:ext uri="{BB962C8B-B14F-4D97-AF65-F5344CB8AC3E}">
        <p14:creationId xmlns:p14="http://schemas.microsoft.com/office/powerpoint/2010/main" val="37793817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you’re interested,</a:t>
            </a:r>
            <a:r>
              <a:rPr lang="en-US" baseline="0" dirty="0"/>
              <a:t> there’s a variant on RUP called </a:t>
            </a:r>
            <a:r>
              <a:rPr lang="en-US" baseline="0" dirty="0" err="1"/>
              <a:t>OpenUP</a:t>
            </a:r>
            <a:r>
              <a:rPr lang="en-US" baseline="0" dirty="0"/>
              <a:t> that is designed for Agile teams.</a:t>
            </a:r>
            <a:endParaRPr lang="en-US" dirty="0"/>
          </a:p>
        </p:txBody>
      </p:sp>
      <p:sp>
        <p:nvSpPr>
          <p:cNvPr id="4" name="Slide Number Placeholder 3"/>
          <p:cNvSpPr>
            <a:spLocks noGrp="1"/>
          </p:cNvSpPr>
          <p:nvPr>
            <p:ph type="sldNum" sz="quarter" idx="10"/>
          </p:nvPr>
        </p:nvSpPr>
        <p:spPr/>
        <p:txBody>
          <a:bodyPr/>
          <a:lstStyle/>
          <a:p>
            <a:fld id="{59D84B0D-DADC-4173-9B63-92755C85421B}" type="slidenum">
              <a:rPr lang="en-AU" smtClean="0"/>
              <a:t>20</a:t>
            </a:fld>
            <a:endParaRPr lang="en-AU"/>
          </a:p>
        </p:txBody>
      </p:sp>
    </p:spTree>
    <p:extLst>
      <p:ext uri="{BB962C8B-B14F-4D97-AF65-F5344CB8AC3E}">
        <p14:creationId xmlns:p14="http://schemas.microsoft.com/office/powerpoint/2010/main" val="36945006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err="1"/>
              <a:t>SysML</a:t>
            </a:r>
            <a:r>
              <a:rPr lang="en-AU" dirty="0"/>
              <a:t> is short for “Systems Modelling Language”.  It adopts some parts of the UML and adds its own extensions.</a:t>
            </a:r>
          </a:p>
          <a:p>
            <a:endParaRPr lang="en-AU" dirty="0"/>
          </a:p>
          <a:p>
            <a:r>
              <a:rPr lang="en-AU" dirty="0"/>
              <a:t>Why is this heavyweight?</a:t>
            </a:r>
            <a:r>
              <a:rPr lang="en-AU" baseline="0" dirty="0"/>
              <a:t>  Because typically requirements are elicited up-front and then laboriously translated into a model.  They are seldom, if ever</a:t>
            </a:r>
            <a:r>
              <a:rPr lang="en-AU" baseline="0"/>
              <a:t>, elicited one feature at a time.</a:t>
            </a:r>
            <a:endParaRPr lang="en-AU" dirty="0"/>
          </a:p>
        </p:txBody>
      </p:sp>
      <p:sp>
        <p:nvSpPr>
          <p:cNvPr id="4" name="Slide Number Placeholder 3"/>
          <p:cNvSpPr>
            <a:spLocks noGrp="1"/>
          </p:cNvSpPr>
          <p:nvPr>
            <p:ph type="sldNum" sz="quarter" idx="10"/>
          </p:nvPr>
        </p:nvSpPr>
        <p:spPr/>
        <p:txBody>
          <a:bodyPr/>
          <a:lstStyle/>
          <a:p>
            <a:fld id="{59D84B0D-DADC-4173-9B63-92755C85421B}" type="slidenum">
              <a:rPr lang="en-AU" smtClean="0"/>
              <a:t>21</a:t>
            </a:fld>
            <a:endParaRPr lang="en-AU"/>
          </a:p>
        </p:txBody>
      </p:sp>
    </p:spTree>
    <p:extLst>
      <p:ext uri="{BB962C8B-B14F-4D97-AF65-F5344CB8AC3E}">
        <p14:creationId xmlns:p14="http://schemas.microsoft.com/office/powerpoint/2010/main" val="23317695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Joel</a:t>
            </a:r>
            <a:r>
              <a:rPr lang="en-US" baseline="0" dirty="0"/>
              <a:t> </a:t>
            </a:r>
            <a:r>
              <a:rPr lang="en-US" baseline="0" dirty="0" err="1"/>
              <a:t>Spolsky’s</a:t>
            </a:r>
            <a:r>
              <a:rPr lang="en-US" baseline="0" dirty="0"/>
              <a:t> Law of Leaky Abstractions (https://</a:t>
            </a:r>
            <a:r>
              <a:rPr lang="en-US" baseline="0" dirty="0" err="1"/>
              <a:t>www.joelonsoftware.com</a:t>
            </a:r>
            <a:r>
              <a:rPr lang="en-US" baseline="0" dirty="0"/>
              <a:t>/2002/11/11/the-law-of-leaky-abstractions/) says that no matter how good your abstractions are, there’s always going to be edge cases or exception conditions where they “leak” </a:t>
            </a:r>
            <a:r>
              <a:rPr lang="mr-IN" baseline="0" dirty="0"/>
              <a:t>–</a:t>
            </a:r>
            <a:r>
              <a:rPr lang="en-US" baseline="0" dirty="0"/>
              <a:t> i.e. where the lower levels of abstraction become visible.  For example, Java tries to abstract away from the idea of pointers by making references transparent, but the underlying pointers become visible if you try to access an object reference that hasn’t been instantiated </a:t>
            </a:r>
            <a:r>
              <a:rPr lang="mr-IN" baseline="0" dirty="0"/>
              <a:t>–</a:t>
            </a:r>
            <a:r>
              <a:rPr lang="en-US" baseline="0" dirty="0"/>
              <a:t> you get a </a:t>
            </a:r>
            <a:r>
              <a:rPr lang="en-US" baseline="0" dirty="0" err="1"/>
              <a:t>NullPointerException</a:t>
            </a:r>
            <a:r>
              <a:rPr lang="en-US" baseline="0" dirty="0"/>
              <a:t>.  That means that Java programmers </a:t>
            </a:r>
            <a:r>
              <a:rPr lang="en-US" i="1" baseline="0" dirty="0"/>
              <a:t>do</a:t>
            </a:r>
            <a:r>
              <a:rPr lang="en-US" i="0" baseline="0" dirty="0"/>
              <a:t> need to understand how the language works </a:t>
            </a:r>
            <a:r>
              <a:rPr lang="mr-IN" i="0" baseline="0" dirty="0"/>
              <a:t>–</a:t>
            </a:r>
            <a:r>
              <a:rPr lang="en-US" i="0" baseline="0" dirty="0"/>
              <a:t> although it’s true that they don’t have to keep the implementation details in the forefront of their minds to the same extent as C programmers.</a:t>
            </a:r>
            <a:endParaRPr lang="en-US" dirty="0"/>
          </a:p>
        </p:txBody>
      </p:sp>
      <p:sp>
        <p:nvSpPr>
          <p:cNvPr id="4" name="Slide Number Placeholder 3"/>
          <p:cNvSpPr>
            <a:spLocks noGrp="1"/>
          </p:cNvSpPr>
          <p:nvPr>
            <p:ph type="sldNum" sz="quarter" idx="10"/>
          </p:nvPr>
        </p:nvSpPr>
        <p:spPr/>
        <p:txBody>
          <a:bodyPr/>
          <a:lstStyle/>
          <a:p>
            <a:fld id="{59D84B0D-DADC-4173-9B63-92755C85421B}" type="slidenum">
              <a:rPr lang="en-AU" smtClean="0"/>
              <a:t>22</a:t>
            </a:fld>
            <a:endParaRPr lang="en-AU"/>
          </a:p>
        </p:txBody>
      </p:sp>
    </p:spTree>
    <p:extLst>
      <p:ext uri="{BB962C8B-B14F-4D97-AF65-F5344CB8AC3E}">
        <p14:creationId xmlns:p14="http://schemas.microsoft.com/office/powerpoint/2010/main" val="4261293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sometimes has to do with</a:t>
            </a:r>
            <a:r>
              <a:rPr lang="en-US" baseline="0" dirty="0"/>
              <a:t> incompatible expectations, but it can also be due to personality clashes or simple lack of maturity.  It can help if you embed Agile novices in more experienced teams.</a:t>
            </a:r>
            <a:endParaRPr lang="en-US" dirty="0"/>
          </a:p>
        </p:txBody>
      </p:sp>
      <p:sp>
        <p:nvSpPr>
          <p:cNvPr id="4" name="Slide Number Placeholder 3"/>
          <p:cNvSpPr>
            <a:spLocks noGrp="1"/>
          </p:cNvSpPr>
          <p:nvPr>
            <p:ph type="sldNum" sz="quarter" idx="10"/>
          </p:nvPr>
        </p:nvSpPr>
        <p:spPr/>
        <p:txBody>
          <a:bodyPr/>
          <a:lstStyle/>
          <a:p>
            <a:fld id="{59D84B0D-DADC-4173-9B63-92755C85421B}" type="slidenum">
              <a:rPr lang="en-AU" smtClean="0"/>
              <a:t>5</a:t>
            </a:fld>
            <a:endParaRPr lang="en-AU"/>
          </a:p>
        </p:txBody>
      </p:sp>
    </p:spTree>
    <p:extLst>
      <p:ext uri="{BB962C8B-B14F-4D97-AF65-F5344CB8AC3E}">
        <p14:creationId xmlns:p14="http://schemas.microsoft.com/office/powerpoint/2010/main" val="33064048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There are things you can do about this.  For</a:t>
            </a:r>
            <a:r>
              <a:rPr lang="en-AU" baseline="0" dirty="0"/>
              <a:t> example, you can delegate a Product Owner from within your organization to represent your customers’ interests.  But the first thing you should do is consider whether the benefits of Agile development will outweigh the downsides, given that the requirements are less likely to change.</a:t>
            </a:r>
            <a:endParaRPr lang="en-AU" dirty="0"/>
          </a:p>
        </p:txBody>
      </p:sp>
      <p:sp>
        <p:nvSpPr>
          <p:cNvPr id="4" name="Slide Number Placeholder 3"/>
          <p:cNvSpPr>
            <a:spLocks noGrp="1"/>
          </p:cNvSpPr>
          <p:nvPr>
            <p:ph type="sldNum" sz="quarter" idx="10"/>
          </p:nvPr>
        </p:nvSpPr>
        <p:spPr/>
        <p:txBody>
          <a:bodyPr/>
          <a:lstStyle/>
          <a:p>
            <a:fld id="{59D84B0D-DADC-4173-9B63-92755C85421B}" type="slidenum">
              <a:rPr lang="en-AU" smtClean="0"/>
              <a:t>6</a:t>
            </a:fld>
            <a:endParaRPr lang="en-AU"/>
          </a:p>
        </p:txBody>
      </p:sp>
    </p:spTree>
    <p:extLst>
      <p:ext uri="{BB962C8B-B14F-4D97-AF65-F5344CB8AC3E}">
        <p14:creationId xmlns:p14="http://schemas.microsoft.com/office/powerpoint/2010/main" val="3559698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is one reason it’s a good idea to hire a</a:t>
            </a:r>
            <a:r>
              <a:rPr lang="en-AU" baseline="0" dirty="0"/>
              <a:t>n Agile Coach, or retrain an existing staff member who shows interest and talent in that area.  It will take a while for team members to get on board with the new way of doing things.</a:t>
            </a:r>
            <a:endParaRPr lang="en-AU" dirty="0"/>
          </a:p>
        </p:txBody>
      </p:sp>
      <p:sp>
        <p:nvSpPr>
          <p:cNvPr id="4" name="Slide Number Placeholder 3"/>
          <p:cNvSpPr>
            <a:spLocks noGrp="1"/>
          </p:cNvSpPr>
          <p:nvPr>
            <p:ph type="sldNum" sz="quarter" idx="10"/>
          </p:nvPr>
        </p:nvSpPr>
        <p:spPr/>
        <p:txBody>
          <a:bodyPr/>
          <a:lstStyle/>
          <a:p>
            <a:fld id="{59D84B0D-DADC-4173-9B63-92755C85421B}" type="slidenum">
              <a:rPr lang="en-AU" smtClean="0"/>
              <a:t>7</a:t>
            </a:fld>
            <a:endParaRPr lang="en-AU"/>
          </a:p>
        </p:txBody>
      </p:sp>
    </p:spTree>
    <p:extLst>
      <p:ext uri="{BB962C8B-B14F-4D97-AF65-F5344CB8AC3E}">
        <p14:creationId xmlns:p14="http://schemas.microsoft.com/office/powerpoint/2010/main" val="33691049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Again, if you’re used to a command-and-control process, letting go of that to embrace change can be really scary.</a:t>
            </a:r>
          </a:p>
        </p:txBody>
      </p:sp>
      <p:sp>
        <p:nvSpPr>
          <p:cNvPr id="4" name="Slide Number Placeholder 3"/>
          <p:cNvSpPr>
            <a:spLocks noGrp="1"/>
          </p:cNvSpPr>
          <p:nvPr>
            <p:ph type="sldNum" sz="quarter" idx="10"/>
          </p:nvPr>
        </p:nvSpPr>
        <p:spPr/>
        <p:txBody>
          <a:bodyPr/>
          <a:lstStyle/>
          <a:p>
            <a:fld id="{59D84B0D-DADC-4173-9B63-92755C85421B}" type="slidenum">
              <a:rPr lang="en-AU" smtClean="0"/>
              <a:t>8</a:t>
            </a:fld>
            <a:endParaRPr lang="en-AU"/>
          </a:p>
        </p:txBody>
      </p:sp>
    </p:spTree>
    <p:extLst>
      <p:ext uri="{BB962C8B-B14F-4D97-AF65-F5344CB8AC3E}">
        <p14:creationId xmlns:p14="http://schemas.microsoft.com/office/powerpoint/2010/main" val="39424070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Agile processes require discipline</a:t>
            </a:r>
            <a:r>
              <a:rPr lang="en-AU" baseline="0" dirty="0"/>
              <a:t> in order to succeed, and any team going “agile” in the expectation that they’ll be able to do whatever they like is probably going to fail.  Likewise, there are </a:t>
            </a:r>
            <a:r>
              <a:rPr lang="en-AU" baseline="0" dirty="0" err="1"/>
              <a:t>tradeoffs</a:t>
            </a:r>
            <a:r>
              <a:rPr lang="en-AU" baseline="0" dirty="0"/>
              <a:t> around flexibility: even if you embrace change and design for it, large changes to requirements late in development are still going to blow out the deadline.</a:t>
            </a:r>
            <a:endParaRPr lang="en-AU" dirty="0"/>
          </a:p>
        </p:txBody>
      </p:sp>
      <p:sp>
        <p:nvSpPr>
          <p:cNvPr id="4" name="Slide Number Placeholder 3"/>
          <p:cNvSpPr>
            <a:spLocks noGrp="1"/>
          </p:cNvSpPr>
          <p:nvPr>
            <p:ph type="sldNum" sz="quarter" idx="10"/>
          </p:nvPr>
        </p:nvSpPr>
        <p:spPr/>
        <p:txBody>
          <a:bodyPr/>
          <a:lstStyle/>
          <a:p>
            <a:fld id="{59D84B0D-DADC-4173-9B63-92755C85421B}" type="slidenum">
              <a:rPr lang="en-AU" smtClean="0"/>
              <a:t>9</a:t>
            </a:fld>
            <a:endParaRPr lang="en-AU"/>
          </a:p>
        </p:txBody>
      </p:sp>
    </p:spTree>
    <p:extLst>
      <p:ext uri="{BB962C8B-B14F-4D97-AF65-F5344CB8AC3E}">
        <p14:creationId xmlns:p14="http://schemas.microsoft.com/office/powerpoint/2010/main" val="34071673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astronaut has been able to go</a:t>
            </a:r>
            <a:r>
              <a:rPr lang="en-AU" baseline="0" dirty="0"/>
              <a:t> a long way, but i</a:t>
            </a:r>
            <a:r>
              <a:rPr lang="en-AU" dirty="0"/>
              <a:t>t wouldn’t be safe for him to try to move further away than the tether allows.</a:t>
            </a:r>
          </a:p>
        </p:txBody>
      </p:sp>
      <p:sp>
        <p:nvSpPr>
          <p:cNvPr id="4" name="Slide Number Placeholder 3"/>
          <p:cNvSpPr>
            <a:spLocks noGrp="1"/>
          </p:cNvSpPr>
          <p:nvPr>
            <p:ph type="sldNum" sz="quarter" idx="10"/>
          </p:nvPr>
        </p:nvSpPr>
        <p:spPr/>
        <p:txBody>
          <a:bodyPr/>
          <a:lstStyle/>
          <a:p>
            <a:fld id="{59D84B0D-DADC-4173-9B63-92755C85421B}" type="slidenum">
              <a:rPr lang="en-AU" smtClean="0"/>
              <a:t>12</a:t>
            </a:fld>
            <a:endParaRPr lang="en-AU"/>
          </a:p>
        </p:txBody>
      </p:sp>
    </p:spTree>
    <p:extLst>
      <p:ext uri="{BB962C8B-B14F-4D97-AF65-F5344CB8AC3E}">
        <p14:creationId xmlns:p14="http://schemas.microsoft.com/office/powerpoint/2010/main" val="40344441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a:t>
            </a:r>
            <a:r>
              <a:rPr lang="en-US" baseline="0" dirty="0"/>
              <a:t> a paper on Spiral on this week’s Moodle page as well.</a:t>
            </a:r>
          </a:p>
          <a:p>
            <a:endParaRPr lang="en-US" baseline="0" dirty="0"/>
          </a:p>
          <a:p>
            <a:r>
              <a:rPr lang="en-US" baseline="0" dirty="0"/>
              <a:t>Barry Boehm believes that Scrum is a specific instance of Spiral that results from trying to accommodate requirements change within very tight spirals.</a:t>
            </a:r>
            <a:endParaRPr lang="en-US" dirty="0"/>
          </a:p>
        </p:txBody>
      </p:sp>
      <p:sp>
        <p:nvSpPr>
          <p:cNvPr id="4" name="Slide Number Placeholder 3"/>
          <p:cNvSpPr>
            <a:spLocks noGrp="1"/>
          </p:cNvSpPr>
          <p:nvPr>
            <p:ph type="sldNum" sz="quarter" idx="10"/>
          </p:nvPr>
        </p:nvSpPr>
        <p:spPr/>
        <p:txBody>
          <a:bodyPr/>
          <a:lstStyle/>
          <a:p>
            <a:fld id="{59D84B0D-DADC-4173-9B63-92755C85421B}" type="slidenum">
              <a:rPr lang="en-AU" smtClean="0"/>
              <a:t>13</a:t>
            </a:fld>
            <a:endParaRPr lang="en-AU"/>
          </a:p>
        </p:txBody>
      </p:sp>
    </p:spTree>
    <p:extLst>
      <p:ext uri="{BB962C8B-B14F-4D97-AF65-F5344CB8AC3E}">
        <p14:creationId xmlns:p14="http://schemas.microsoft.com/office/powerpoint/2010/main" val="30511013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One of the architects of the RUP was Ivar</a:t>
            </a:r>
            <a:r>
              <a:rPr lang="en-AU" baseline="0" dirty="0"/>
              <a:t> Jacobsen, who was also one of the first people to systematize use cases.  RUP also took on ideas from Grady </a:t>
            </a:r>
            <a:r>
              <a:rPr lang="en-AU" baseline="0" dirty="0" err="1"/>
              <a:t>Booch</a:t>
            </a:r>
            <a:r>
              <a:rPr lang="en-AU" baseline="0" dirty="0"/>
              <a:t> and James Rumbaugh, specifically to do with OO modelling </a:t>
            </a:r>
            <a:r>
              <a:rPr lang="mr-IN" baseline="0" dirty="0"/>
              <a:t>–</a:t>
            </a:r>
            <a:r>
              <a:rPr lang="en-AU" baseline="0" dirty="0"/>
              <a:t> </a:t>
            </a:r>
            <a:r>
              <a:rPr lang="en-AU" baseline="0" dirty="0" err="1"/>
              <a:t>Booch</a:t>
            </a:r>
            <a:r>
              <a:rPr lang="en-AU" baseline="0" dirty="0"/>
              <a:t> and Rumbaugh were two of the primary architects of the UML.</a:t>
            </a:r>
            <a:endParaRPr lang="en-AU" dirty="0"/>
          </a:p>
        </p:txBody>
      </p:sp>
      <p:sp>
        <p:nvSpPr>
          <p:cNvPr id="4" name="Slide Number Placeholder 3"/>
          <p:cNvSpPr>
            <a:spLocks noGrp="1"/>
          </p:cNvSpPr>
          <p:nvPr>
            <p:ph type="sldNum" sz="quarter" idx="10"/>
          </p:nvPr>
        </p:nvSpPr>
        <p:spPr/>
        <p:txBody>
          <a:bodyPr/>
          <a:lstStyle/>
          <a:p>
            <a:fld id="{59D84B0D-DADC-4173-9B63-92755C85421B}" type="slidenum">
              <a:rPr lang="en-AU" smtClean="0"/>
              <a:t>14</a:t>
            </a:fld>
            <a:endParaRPr lang="en-AU"/>
          </a:p>
        </p:txBody>
      </p:sp>
    </p:spTree>
    <p:extLst>
      <p:ext uri="{BB962C8B-B14F-4D97-AF65-F5344CB8AC3E}">
        <p14:creationId xmlns:p14="http://schemas.microsoft.com/office/powerpoint/2010/main" val="27245715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p:cNvSpPr>
            <a:spLocks noGrp="1"/>
          </p:cNvSpPr>
          <p:nvPr>
            <p:ph type="dt" sz="half" idx="10"/>
          </p:nvPr>
        </p:nvSpPr>
        <p:spPr/>
        <p:txBody>
          <a:bodyPr/>
          <a:lstStyle/>
          <a:p>
            <a:fld id="{231E49D3-A7D6-4DEF-BA2C-509C642797A0}" type="datetimeFigureOut">
              <a:rPr lang="en-AU" smtClean="0"/>
              <a:t>10/11/2020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16352179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231E49D3-A7D6-4DEF-BA2C-509C642797A0}" type="datetimeFigureOut">
              <a:rPr lang="en-AU" smtClean="0"/>
              <a:t>10/11/2020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2886924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10"/>
          </p:nvPr>
        </p:nvSpPr>
        <p:spPr/>
        <p:txBody>
          <a:bodyPr/>
          <a:lstStyle/>
          <a:p>
            <a:fld id="{231E49D3-A7D6-4DEF-BA2C-509C642797A0}" type="datetimeFigureOut">
              <a:rPr lang="en-AU" smtClean="0"/>
              <a:t>10/11/2020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21866438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idx="1"/>
          </p:nvPr>
        </p:nvSpPr>
        <p:spPr/>
        <p:txBody>
          <a:bodyPr/>
          <a:lstStyle>
            <a:lvl1pPr>
              <a:buClr>
                <a:schemeClr val="tx1"/>
              </a:buClr>
              <a:defRPr/>
            </a:lvl1pPr>
            <a:lvl2pPr marL="685800" indent="-228600">
              <a:buClr>
                <a:schemeClr val="tx1"/>
              </a:buClr>
              <a:buFont typeface="Calibri" panose="020F0502020204030204" pitchFamily="34" charset="0"/>
              <a:buChar char="–"/>
              <a:defRPr/>
            </a:lvl2pPr>
            <a:lvl3pPr marL="1143000" indent="-228600">
              <a:buClr>
                <a:schemeClr val="tx1"/>
              </a:buClr>
              <a:buFont typeface="Wingdings" panose="05000000000000000000" pitchFamily="2" charset="2"/>
              <a:buChar char="§"/>
              <a:defRPr/>
            </a:lvl3pPr>
            <a:lvl4pPr>
              <a:buClr>
                <a:schemeClr val="tx1"/>
              </a:buClr>
              <a:defRPr/>
            </a:lvl4pPr>
            <a:lvl5pPr>
              <a:buClr>
                <a:schemeClr val="tx1"/>
              </a:buClr>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AU" dirty="0"/>
          </a:p>
        </p:txBody>
      </p:sp>
      <p:sp>
        <p:nvSpPr>
          <p:cNvPr id="4" name="Date Placeholder 3"/>
          <p:cNvSpPr>
            <a:spLocks noGrp="1"/>
          </p:cNvSpPr>
          <p:nvPr>
            <p:ph type="dt" sz="half" idx="10"/>
          </p:nvPr>
        </p:nvSpPr>
        <p:spPr/>
        <p:txBody>
          <a:bodyPr/>
          <a:lstStyle/>
          <a:p>
            <a:fld id="{231E49D3-A7D6-4DEF-BA2C-509C642797A0}" type="datetimeFigureOut">
              <a:rPr lang="en-AU" smtClean="0"/>
              <a:t>10/11/2020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1219671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31E49D3-A7D6-4DEF-BA2C-509C642797A0}" type="datetimeFigureOut">
              <a:rPr lang="en-AU" smtClean="0"/>
              <a:t>10/11/2020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6595757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p:cNvSpPr>
            <a:spLocks noGrp="1"/>
          </p:cNvSpPr>
          <p:nvPr>
            <p:ph type="dt" sz="half" idx="10"/>
          </p:nvPr>
        </p:nvSpPr>
        <p:spPr/>
        <p:txBody>
          <a:bodyPr/>
          <a:lstStyle/>
          <a:p>
            <a:fld id="{231E49D3-A7D6-4DEF-BA2C-509C642797A0}" type="datetimeFigureOut">
              <a:rPr lang="en-AU" smtClean="0"/>
              <a:t>10/11/2020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6747344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p:cNvSpPr>
            <a:spLocks noGrp="1"/>
          </p:cNvSpPr>
          <p:nvPr>
            <p:ph type="dt" sz="half" idx="10"/>
          </p:nvPr>
        </p:nvSpPr>
        <p:spPr/>
        <p:txBody>
          <a:bodyPr/>
          <a:lstStyle/>
          <a:p>
            <a:fld id="{231E49D3-A7D6-4DEF-BA2C-509C642797A0}" type="datetimeFigureOut">
              <a:rPr lang="en-AU" smtClean="0"/>
              <a:t>10/11/2020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5235626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Date Placeholder 2"/>
          <p:cNvSpPr>
            <a:spLocks noGrp="1"/>
          </p:cNvSpPr>
          <p:nvPr>
            <p:ph type="dt" sz="half" idx="10"/>
          </p:nvPr>
        </p:nvSpPr>
        <p:spPr/>
        <p:txBody>
          <a:bodyPr/>
          <a:lstStyle/>
          <a:p>
            <a:fld id="{231E49D3-A7D6-4DEF-BA2C-509C642797A0}" type="datetimeFigureOut">
              <a:rPr lang="en-AU" smtClean="0"/>
              <a:t>10/11/2020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40645127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1E49D3-A7D6-4DEF-BA2C-509C642797A0}" type="datetimeFigureOut">
              <a:rPr lang="en-AU" smtClean="0"/>
              <a:t>10/11/2020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712152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1E49D3-A7D6-4DEF-BA2C-509C642797A0}" type="datetimeFigureOut">
              <a:rPr lang="en-AU" smtClean="0"/>
              <a:t>10/11/2020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5383764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31E49D3-A7D6-4DEF-BA2C-509C642797A0}" type="datetimeFigureOut">
              <a:rPr lang="en-AU" smtClean="0"/>
              <a:t>10/11/2020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7860E0BD-D29F-4461-8B1D-2BD406ABB02D}" type="slidenum">
              <a:rPr lang="en-AU" smtClean="0"/>
              <a:t>‹#›</a:t>
            </a:fld>
            <a:endParaRPr lang="en-AU"/>
          </a:p>
        </p:txBody>
      </p:sp>
    </p:spTree>
    <p:extLst>
      <p:ext uri="{BB962C8B-B14F-4D97-AF65-F5344CB8AC3E}">
        <p14:creationId xmlns:p14="http://schemas.microsoft.com/office/powerpoint/2010/main" val="34558735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1E49D3-A7D6-4DEF-BA2C-509C642797A0}" type="datetimeFigureOut">
              <a:rPr lang="en-AU" smtClean="0"/>
              <a:t>10/11/2020</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860E0BD-D29F-4461-8B1D-2BD406ABB02D}" type="slidenum">
              <a:rPr lang="en-AU" smtClean="0"/>
              <a:t>‹#›</a:t>
            </a:fld>
            <a:endParaRPr lang="en-AU"/>
          </a:p>
        </p:txBody>
      </p:sp>
    </p:spTree>
    <p:extLst>
      <p:ext uri="{BB962C8B-B14F-4D97-AF65-F5344CB8AC3E}">
        <p14:creationId xmlns:p14="http://schemas.microsoft.com/office/powerpoint/2010/main" val="822573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6417" y="1122363"/>
            <a:ext cx="9795848" cy="2387600"/>
          </a:xfrm>
        </p:spPr>
        <p:txBody>
          <a:bodyPr>
            <a:normAutofit/>
          </a:bodyPr>
          <a:lstStyle/>
          <a:p>
            <a:r>
              <a:rPr lang="en-AU" sz="4400" dirty="0"/>
              <a:t>L12 – Limitations of Agile</a:t>
            </a:r>
          </a:p>
        </p:txBody>
      </p:sp>
      <p:sp>
        <p:nvSpPr>
          <p:cNvPr id="3" name="Subtitle 2"/>
          <p:cNvSpPr>
            <a:spLocks noGrp="1"/>
          </p:cNvSpPr>
          <p:nvPr>
            <p:ph type="subTitle" idx="1"/>
          </p:nvPr>
        </p:nvSpPr>
        <p:spPr>
          <a:xfrm>
            <a:off x="1524000" y="3602038"/>
            <a:ext cx="9144000" cy="875369"/>
          </a:xfrm>
        </p:spPr>
        <p:txBody>
          <a:bodyPr>
            <a:normAutofit lnSpcReduction="10000"/>
          </a:bodyPr>
          <a:lstStyle/>
          <a:p>
            <a:r>
              <a:rPr lang="en-AU" dirty="0">
                <a:solidFill>
                  <a:schemeClr val="bg2">
                    <a:lumMod val="50000"/>
                  </a:schemeClr>
                </a:solidFill>
              </a:rPr>
              <a:t>FIT2101: Software Engineering Process and Management</a:t>
            </a:r>
          </a:p>
          <a:p>
            <a:r>
              <a:rPr lang="en-AU">
                <a:solidFill>
                  <a:schemeClr val="bg2">
                    <a:lumMod val="50000"/>
                  </a:schemeClr>
                </a:solidFill>
              </a:rPr>
              <a:t>S2 </a:t>
            </a:r>
            <a:r>
              <a:rPr lang="en-AU" smtClean="0">
                <a:solidFill>
                  <a:schemeClr val="bg2">
                    <a:lumMod val="50000"/>
                  </a:schemeClr>
                </a:solidFill>
              </a:rPr>
              <a:t>2020</a:t>
            </a:r>
            <a:endParaRPr lang="en-AU" dirty="0">
              <a:solidFill>
                <a:schemeClr val="bg2">
                  <a:lumMod val="50000"/>
                </a:schemeClr>
              </a:solidFill>
            </a:endParaRPr>
          </a:p>
        </p:txBody>
      </p:sp>
    </p:spTree>
    <p:extLst>
      <p:ext uri="{BB962C8B-B14F-4D97-AF65-F5344CB8AC3E}">
        <p14:creationId xmlns:p14="http://schemas.microsoft.com/office/powerpoint/2010/main" val="13964179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Scope creep</a:t>
            </a:r>
          </a:p>
        </p:txBody>
      </p:sp>
      <p:sp>
        <p:nvSpPr>
          <p:cNvPr id="3" name="Content Placeholder 2"/>
          <p:cNvSpPr>
            <a:spLocks noGrp="1"/>
          </p:cNvSpPr>
          <p:nvPr>
            <p:ph idx="1"/>
          </p:nvPr>
        </p:nvSpPr>
        <p:spPr>
          <a:xfrm>
            <a:off x="838201" y="3635566"/>
            <a:ext cx="10810728" cy="2644048"/>
          </a:xfrm>
        </p:spPr>
        <p:txBody>
          <a:bodyPr>
            <a:normAutofit fontScale="92500" lnSpcReduction="20000"/>
          </a:bodyPr>
          <a:lstStyle/>
          <a:p>
            <a:r>
              <a:rPr lang="en-AU" dirty="0"/>
              <a:t>Agile processes put less effort into nailing down requirements at the start of the project</a:t>
            </a:r>
          </a:p>
          <a:p>
            <a:r>
              <a:rPr lang="en-AU" dirty="0"/>
              <a:t>If the customer is unreasonable or overenthusiastic, this can lead to scope creep</a:t>
            </a:r>
          </a:p>
          <a:p>
            <a:pPr lvl="1"/>
            <a:r>
              <a:rPr lang="en-AU" dirty="0"/>
              <a:t>the requirements keep expanding or shifting</a:t>
            </a:r>
          </a:p>
          <a:p>
            <a:pPr lvl="1"/>
            <a:r>
              <a:rPr lang="en-AU" dirty="0"/>
              <a:t>so the project stops approaching completion</a:t>
            </a:r>
          </a:p>
          <a:p>
            <a:r>
              <a:rPr lang="en-AU" dirty="0"/>
              <a:t>Team needs to say </a:t>
            </a:r>
            <a:r>
              <a:rPr lang="en-AU" i="1" dirty="0"/>
              <a:t>no</a:t>
            </a:r>
            <a:r>
              <a:rPr lang="en-AU" dirty="0"/>
              <a:t> to some new or changed user stories… but this can be difficult</a:t>
            </a:r>
          </a:p>
        </p:txBody>
      </p:sp>
      <p:pic>
        <p:nvPicPr>
          <p:cNvPr id="4" name="Picture 3"/>
          <p:cNvPicPr>
            <a:picLocks noChangeAspect="1"/>
          </p:cNvPicPr>
          <p:nvPr/>
        </p:nvPicPr>
        <p:blipFill>
          <a:blip r:embed="rId2"/>
          <a:stretch>
            <a:fillRect/>
          </a:stretch>
        </p:blipFill>
        <p:spPr>
          <a:xfrm>
            <a:off x="2673427" y="1567408"/>
            <a:ext cx="6096000" cy="1905000"/>
          </a:xfrm>
          <a:prstGeom prst="rect">
            <a:avLst/>
          </a:prstGeom>
        </p:spPr>
      </p:pic>
    </p:spTree>
    <p:extLst>
      <p:ext uri="{BB962C8B-B14F-4D97-AF65-F5344CB8AC3E}">
        <p14:creationId xmlns:p14="http://schemas.microsoft.com/office/powerpoint/2010/main" val="350891801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When </a:t>
            </a:r>
            <a:r>
              <a:rPr lang="en-AU" i="1" dirty="0"/>
              <a:t>shouldn’t </a:t>
            </a:r>
            <a:r>
              <a:rPr lang="en-AU" dirty="0"/>
              <a:t>you use Agile?</a:t>
            </a:r>
          </a:p>
        </p:txBody>
      </p:sp>
      <p:sp>
        <p:nvSpPr>
          <p:cNvPr id="3" name="Content Placeholder 2"/>
          <p:cNvSpPr>
            <a:spLocks noGrp="1"/>
          </p:cNvSpPr>
          <p:nvPr>
            <p:ph idx="1"/>
          </p:nvPr>
        </p:nvSpPr>
        <p:spPr/>
        <p:txBody>
          <a:bodyPr>
            <a:normAutofit fontScale="77500" lnSpcReduction="20000"/>
          </a:bodyPr>
          <a:lstStyle/>
          <a:p>
            <a:r>
              <a:rPr lang="en-AU" dirty="0"/>
              <a:t>When it’s a bad fit for </a:t>
            </a:r>
            <a:r>
              <a:rPr lang="en-AU" dirty="0">
                <a:solidFill>
                  <a:srgbClr val="FF0000"/>
                </a:solidFill>
              </a:rPr>
              <a:t>your organization</a:t>
            </a:r>
          </a:p>
          <a:p>
            <a:pPr lvl="1"/>
            <a:r>
              <a:rPr lang="en-AU" dirty="0"/>
              <a:t>organizational culture is opposed to uncertainty or change</a:t>
            </a:r>
          </a:p>
          <a:p>
            <a:pPr lvl="1"/>
            <a:r>
              <a:rPr lang="en-AU" dirty="0"/>
              <a:t>you have a lot of reporting requirements</a:t>
            </a:r>
          </a:p>
          <a:p>
            <a:pPr lvl="1"/>
            <a:r>
              <a:rPr lang="en-AU" dirty="0"/>
              <a:t>company structure requires a traditional Project Manager to be in charge</a:t>
            </a:r>
          </a:p>
          <a:p>
            <a:r>
              <a:rPr lang="en-AU" dirty="0"/>
              <a:t>When it’s a bad fit for </a:t>
            </a:r>
            <a:r>
              <a:rPr lang="en-AU" dirty="0">
                <a:solidFill>
                  <a:srgbClr val="FF0000"/>
                </a:solidFill>
              </a:rPr>
              <a:t>your customers</a:t>
            </a:r>
          </a:p>
          <a:p>
            <a:pPr lvl="1"/>
            <a:r>
              <a:rPr lang="en-AU" dirty="0"/>
              <a:t>they don’t have time to spend with developers</a:t>
            </a:r>
          </a:p>
          <a:p>
            <a:pPr lvl="1"/>
            <a:r>
              <a:rPr lang="en-AU" dirty="0"/>
              <a:t>they require a very predictable process</a:t>
            </a:r>
          </a:p>
          <a:p>
            <a:r>
              <a:rPr lang="en-AU" dirty="0"/>
              <a:t>When it’s a bad fit for </a:t>
            </a:r>
            <a:r>
              <a:rPr lang="en-AU" dirty="0">
                <a:solidFill>
                  <a:srgbClr val="FF0000"/>
                </a:solidFill>
              </a:rPr>
              <a:t>the product</a:t>
            </a:r>
          </a:p>
          <a:p>
            <a:pPr lvl="1"/>
            <a:r>
              <a:rPr lang="en-AU" dirty="0"/>
              <a:t>needs a very large team, or has stringent quality requirements</a:t>
            </a:r>
          </a:p>
          <a:p>
            <a:pPr lvl="1"/>
            <a:r>
              <a:rPr lang="en-AU" dirty="0"/>
              <a:t>requirements are known in advance, well-understood, and won’t change</a:t>
            </a:r>
          </a:p>
          <a:p>
            <a:r>
              <a:rPr lang="en-AU" dirty="0"/>
              <a:t>When it’s a bad fit for </a:t>
            </a:r>
            <a:r>
              <a:rPr lang="en-AU" dirty="0">
                <a:solidFill>
                  <a:srgbClr val="FF0000"/>
                </a:solidFill>
              </a:rPr>
              <a:t>the team</a:t>
            </a:r>
          </a:p>
          <a:p>
            <a:pPr lvl="1"/>
            <a:r>
              <a:rPr lang="en-AU" dirty="0"/>
              <a:t>team can’t meet frequently (e.g. time zone differences)</a:t>
            </a:r>
          </a:p>
          <a:p>
            <a:pPr lvl="1"/>
            <a:r>
              <a:rPr lang="en-AU" dirty="0"/>
              <a:t>team is very large</a:t>
            </a:r>
          </a:p>
          <a:p>
            <a:pPr lvl="1"/>
            <a:r>
              <a:rPr lang="en-AU" dirty="0"/>
              <a:t>team doesn’t know one another well, or there is distrust</a:t>
            </a:r>
          </a:p>
          <a:p>
            <a:pPr lvl="1"/>
            <a:r>
              <a:rPr lang="en-AU" dirty="0"/>
              <a:t>team lacks the maturity to self-manage</a:t>
            </a:r>
          </a:p>
        </p:txBody>
      </p:sp>
    </p:spTree>
    <p:extLst>
      <p:ext uri="{BB962C8B-B14F-4D97-AF65-F5344CB8AC3E}">
        <p14:creationId xmlns:p14="http://schemas.microsoft.com/office/powerpoint/2010/main" val="1541524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Beyond Agile</a:t>
            </a:r>
          </a:p>
        </p:txBody>
      </p:sp>
      <p:sp>
        <p:nvSpPr>
          <p:cNvPr id="3" name="Content Placeholder 2"/>
          <p:cNvSpPr>
            <a:spLocks noGrp="1"/>
          </p:cNvSpPr>
          <p:nvPr>
            <p:ph idx="1"/>
          </p:nvPr>
        </p:nvSpPr>
        <p:spPr>
          <a:xfrm>
            <a:off x="838200" y="5284381"/>
            <a:ext cx="10515600" cy="892582"/>
          </a:xfrm>
        </p:spPr>
        <p:txBody>
          <a:bodyPr/>
          <a:lstStyle/>
          <a:p>
            <a:pPr marL="0" indent="0">
              <a:buNone/>
            </a:pPr>
            <a:r>
              <a:rPr lang="en-AU" dirty="0"/>
              <a:t>Agile methodologies can take us a long way, but they have their limits.  Sometimes a project needs tighter control than Agile provides.  </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4919" y="1690688"/>
            <a:ext cx="5342161" cy="3631000"/>
          </a:xfrm>
          <a:prstGeom prst="rect">
            <a:avLst/>
          </a:prstGeom>
        </p:spPr>
      </p:pic>
    </p:spTree>
    <p:extLst>
      <p:ext uri="{BB962C8B-B14F-4D97-AF65-F5344CB8AC3E}">
        <p14:creationId xmlns:p14="http://schemas.microsoft.com/office/powerpoint/2010/main" val="18797640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Alternatives to Agile</a:t>
            </a:r>
          </a:p>
        </p:txBody>
      </p:sp>
      <p:sp>
        <p:nvSpPr>
          <p:cNvPr id="3" name="Content Placeholder 2"/>
          <p:cNvSpPr>
            <a:spLocks noGrp="1"/>
          </p:cNvSpPr>
          <p:nvPr>
            <p:ph idx="1"/>
          </p:nvPr>
        </p:nvSpPr>
        <p:spPr/>
        <p:txBody>
          <a:bodyPr/>
          <a:lstStyle/>
          <a:p>
            <a:r>
              <a:rPr lang="en-AU" dirty="0"/>
              <a:t>We briefly looked at some heavyweight process models in Week 1</a:t>
            </a:r>
          </a:p>
          <a:p>
            <a:r>
              <a:rPr lang="en-AU" dirty="0"/>
              <a:t>But heavyweight processes have advanced since 2000</a:t>
            </a:r>
          </a:p>
          <a:p>
            <a:r>
              <a:rPr lang="en-AU" dirty="0"/>
              <a:t>Let us review some </a:t>
            </a:r>
            <a:r>
              <a:rPr lang="en-AU" dirty="0">
                <a:solidFill>
                  <a:srgbClr val="FF0000"/>
                </a:solidFill>
              </a:rPr>
              <a:t>modern</a:t>
            </a:r>
            <a:r>
              <a:rPr lang="en-AU" dirty="0"/>
              <a:t> heavyweight process models</a:t>
            </a:r>
          </a:p>
          <a:p>
            <a:pPr lvl="1"/>
            <a:r>
              <a:rPr lang="en-AU" dirty="0"/>
              <a:t>the Rational Unified Process</a:t>
            </a:r>
          </a:p>
          <a:p>
            <a:pPr lvl="1"/>
            <a:r>
              <a:rPr lang="en-AU" dirty="0"/>
              <a:t>Model Based Software Engineering</a:t>
            </a:r>
          </a:p>
          <a:p>
            <a:r>
              <a:rPr lang="en-AU" dirty="0"/>
              <a:t>If interested in heavyweight processes, you should also review the material on Spiral from Week 1</a:t>
            </a:r>
          </a:p>
        </p:txBody>
      </p:sp>
    </p:spTree>
    <p:extLst>
      <p:ext uri="{BB962C8B-B14F-4D97-AF65-F5344CB8AC3E}">
        <p14:creationId xmlns:p14="http://schemas.microsoft.com/office/powerpoint/2010/main" val="41911439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Rational Unified Process (RUP)</a:t>
            </a:r>
          </a:p>
        </p:txBody>
      </p:sp>
      <p:sp>
        <p:nvSpPr>
          <p:cNvPr id="3" name="Content Placeholder 2"/>
          <p:cNvSpPr>
            <a:spLocks noGrp="1"/>
          </p:cNvSpPr>
          <p:nvPr>
            <p:ph idx="1"/>
          </p:nvPr>
        </p:nvSpPr>
        <p:spPr/>
        <p:txBody>
          <a:bodyPr/>
          <a:lstStyle/>
          <a:p>
            <a:r>
              <a:rPr lang="en-AU" dirty="0"/>
              <a:t>RUP is a family of iterative heavyweight process models that make extensive use of UML for documentation</a:t>
            </a:r>
          </a:p>
          <a:p>
            <a:r>
              <a:rPr lang="en-AU" dirty="0"/>
              <a:t>Is a framework rather than a process</a:t>
            </a:r>
          </a:p>
          <a:p>
            <a:pPr lvl="1"/>
            <a:r>
              <a:rPr lang="en-AU" dirty="0"/>
              <a:t>so many different processes can be called “RUP”</a:t>
            </a:r>
          </a:p>
          <a:p>
            <a:pPr lvl="1"/>
            <a:r>
              <a:rPr lang="en-AU" dirty="0"/>
              <a:t>cf. many different processes can be called “Agile”: Scrum, Lean, Crystal, RAD, etc.</a:t>
            </a:r>
          </a:p>
          <a:p>
            <a:r>
              <a:rPr lang="en-AU" dirty="0"/>
              <a:t>Developed at Rational (which was later bought by IBM)</a:t>
            </a:r>
          </a:p>
          <a:p>
            <a:pPr lvl="1"/>
            <a:r>
              <a:rPr lang="en-AU" dirty="0"/>
              <a:t>so plenty of tool support available</a:t>
            </a:r>
          </a:p>
          <a:p>
            <a:endParaRPr lang="en-AU" dirty="0"/>
          </a:p>
        </p:txBody>
      </p:sp>
    </p:spTree>
    <p:extLst>
      <p:ext uri="{BB962C8B-B14F-4D97-AF65-F5344CB8AC3E}">
        <p14:creationId xmlns:p14="http://schemas.microsoft.com/office/powerpoint/2010/main" val="281251943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RUP phases</a:t>
            </a:r>
          </a:p>
        </p:txBody>
      </p:sp>
      <p:sp>
        <p:nvSpPr>
          <p:cNvPr id="3" name="Content Placeholder 2"/>
          <p:cNvSpPr>
            <a:spLocks noGrp="1"/>
          </p:cNvSpPr>
          <p:nvPr>
            <p:ph idx="1"/>
          </p:nvPr>
        </p:nvSpPr>
        <p:spPr/>
        <p:txBody>
          <a:bodyPr>
            <a:normAutofit fontScale="92500" lnSpcReduction="10000"/>
          </a:bodyPr>
          <a:lstStyle/>
          <a:p>
            <a:r>
              <a:rPr lang="en-AU" dirty="0"/>
              <a:t>RUP is broken down into four phases:</a:t>
            </a:r>
          </a:p>
          <a:p>
            <a:pPr lvl="1"/>
            <a:r>
              <a:rPr lang="en-AU" dirty="0">
                <a:solidFill>
                  <a:srgbClr val="FF0000"/>
                </a:solidFill>
              </a:rPr>
              <a:t>inception</a:t>
            </a:r>
            <a:r>
              <a:rPr lang="en-AU" dirty="0"/>
              <a:t>: define scope, elicit and clarify requirements, determine and manage risks, etc.</a:t>
            </a:r>
            <a:endParaRPr lang="en-AU" dirty="0">
              <a:solidFill>
                <a:srgbClr val="FF0000"/>
              </a:solidFill>
            </a:endParaRPr>
          </a:p>
          <a:p>
            <a:pPr lvl="1"/>
            <a:r>
              <a:rPr lang="en-AU" dirty="0">
                <a:solidFill>
                  <a:srgbClr val="FF0000"/>
                </a:solidFill>
              </a:rPr>
              <a:t>elaboration</a:t>
            </a:r>
            <a:r>
              <a:rPr lang="en-AU" dirty="0"/>
              <a:t>: figure out the architecture</a:t>
            </a:r>
            <a:endParaRPr lang="en-AU" dirty="0">
              <a:solidFill>
                <a:srgbClr val="FF0000"/>
              </a:solidFill>
            </a:endParaRPr>
          </a:p>
          <a:p>
            <a:pPr lvl="1"/>
            <a:r>
              <a:rPr lang="en-AU" dirty="0">
                <a:solidFill>
                  <a:srgbClr val="FF0000"/>
                </a:solidFill>
              </a:rPr>
              <a:t>construction</a:t>
            </a:r>
            <a:r>
              <a:rPr lang="en-AU" dirty="0"/>
              <a:t>: develop the software</a:t>
            </a:r>
            <a:endParaRPr lang="en-AU" dirty="0">
              <a:solidFill>
                <a:srgbClr val="FF0000"/>
              </a:solidFill>
            </a:endParaRPr>
          </a:p>
          <a:p>
            <a:pPr lvl="1"/>
            <a:r>
              <a:rPr lang="en-AU" dirty="0">
                <a:solidFill>
                  <a:srgbClr val="FF0000"/>
                </a:solidFill>
              </a:rPr>
              <a:t>transition</a:t>
            </a:r>
            <a:r>
              <a:rPr lang="en-AU" dirty="0"/>
              <a:t>: get software ready for release and deploy it</a:t>
            </a:r>
          </a:p>
          <a:p>
            <a:r>
              <a:rPr lang="en-AU" dirty="0"/>
              <a:t>RUP iterations take place within these phases</a:t>
            </a:r>
          </a:p>
          <a:p>
            <a:r>
              <a:rPr lang="en-AU" dirty="0"/>
              <a:t>At first glance, this looks like Waterfall…</a:t>
            </a:r>
          </a:p>
          <a:p>
            <a:pPr lvl="1"/>
            <a:r>
              <a:rPr lang="en-AU" dirty="0"/>
              <a:t>key difference: Waterfall phases determine the </a:t>
            </a:r>
            <a:r>
              <a:rPr lang="en-AU" dirty="0">
                <a:solidFill>
                  <a:srgbClr val="FF0000"/>
                </a:solidFill>
              </a:rPr>
              <a:t>activities</a:t>
            </a:r>
            <a:r>
              <a:rPr lang="en-AU" dirty="0"/>
              <a:t> the team does</a:t>
            </a:r>
          </a:p>
          <a:p>
            <a:pPr lvl="1"/>
            <a:r>
              <a:rPr lang="en-AU" dirty="0"/>
              <a:t>RUP phases only determine the team’s </a:t>
            </a:r>
            <a:r>
              <a:rPr lang="en-AU" dirty="0">
                <a:solidFill>
                  <a:srgbClr val="FF0000"/>
                </a:solidFill>
              </a:rPr>
              <a:t>objectives</a:t>
            </a:r>
          </a:p>
          <a:p>
            <a:pPr lvl="1"/>
            <a:r>
              <a:rPr lang="en-AU" dirty="0"/>
              <a:t>e.g. RUP inception doesn’t </a:t>
            </a:r>
            <a:r>
              <a:rPr lang="en-AU" i="1" dirty="0"/>
              <a:t>only</a:t>
            </a:r>
            <a:r>
              <a:rPr lang="en-AU" dirty="0"/>
              <a:t> involve requirements elicitation activities</a:t>
            </a:r>
          </a:p>
          <a:p>
            <a:pPr lvl="2"/>
            <a:r>
              <a:rPr lang="en-AU" dirty="0"/>
              <a:t>can involve coding up a prototype if needed for risk analysis</a:t>
            </a:r>
          </a:p>
        </p:txBody>
      </p:sp>
    </p:spTree>
    <p:extLst>
      <p:ext uri="{BB962C8B-B14F-4D97-AF65-F5344CB8AC3E}">
        <p14:creationId xmlns:p14="http://schemas.microsoft.com/office/powerpoint/2010/main" val="22571238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RUP phases and disciplines</a:t>
            </a:r>
          </a:p>
        </p:txBody>
      </p:sp>
      <p:sp>
        <p:nvSpPr>
          <p:cNvPr id="3" name="Content Placeholder 2"/>
          <p:cNvSpPr>
            <a:spLocks noGrp="1"/>
          </p:cNvSpPr>
          <p:nvPr>
            <p:ph idx="1"/>
          </p:nvPr>
        </p:nvSpPr>
        <p:spPr>
          <a:xfrm>
            <a:off x="838200" y="4784651"/>
            <a:ext cx="10515600" cy="1392311"/>
          </a:xfrm>
        </p:spPr>
        <p:txBody>
          <a:bodyPr>
            <a:normAutofit fontScale="92500" lnSpcReduction="10000"/>
          </a:bodyPr>
          <a:lstStyle/>
          <a:p>
            <a:pPr marL="0" indent="0">
              <a:buNone/>
            </a:pPr>
            <a:r>
              <a:rPr lang="en-AU" dirty="0"/>
              <a:t>This diagram shows how the effort in each phase may be divided between different activities.  Note that other breakdowns are possible, e.g. if the team implements a prototype to clarify feasibility, there will be some implementation during the Inception phase.  </a:t>
            </a:r>
          </a:p>
        </p:txBody>
      </p:sp>
      <p:pic>
        <p:nvPicPr>
          <p:cNvPr id="4" name="Picture 3"/>
          <p:cNvPicPr>
            <a:picLocks noChangeAspect="1"/>
          </p:cNvPicPr>
          <p:nvPr/>
        </p:nvPicPr>
        <p:blipFill rotWithShape="1">
          <a:blip r:embed="rId3"/>
          <a:srcRect t="18483"/>
          <a:stretch/>
        </p:blipFill>
        <p:spPr>
          <a:xfrm>
            <a:off x="2940013" y="1594884"/>
            <a:ext cx="4695825" cy="2461326"/>
          </a:xfrm>
          <a:prstGeom prst="rect">
            <a:avLst/>
          </a:prstGeom>
        </p:spPr>
      </p:pic>
    </p:spTree>
    <p:extLst>
      <p:ext uri="{BB962C8B-B14F-4D97-AF65-F5344CB8AC3E}">
        <p14:creationId xmlns:p14="http://schemas.microsoft.com/office/powerpoint/2010/main" val="25223838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RUP phases and disciplines</a:t>
            </a:r>
          </a:p>
        </p:txBody>
      </p:sp>
      <p:sp>
        <p:nvSpPr>
          <p:cNvPr id="3" name="Content Placeholder 2"/>
          <p:cNvSpPr>
            <a:spLocks noGrp="1"/>
          </p:cNvSpPr>
          <p:nvPr>
            <p:ph idx="1"/>
          </p:nvPr>
        </p:nvSpPr>
        <p:spPr>
          <a:xfrm>
            <a:off x="838200" y="4784651"/>
            <a:ext cx="10515600" cy="1392311"/>
          </a:xfrm>
        </p:spPr>
        <p:txBody>
          <a:bodyPr>
            <a:normAutofit fontScale="92500" lnSpcReduction="10000"/>
          </a:bodyPr>
          <a:lstStyle/>
          <a:p>
            <a:pPr marL="0" indent="0">
              <a:buNone/>
            </a:pPr>
            <a:r>
              <a:rPr lang="en-AU" dirty="0"/>
              <a:t>This diagram shows how the effort in each phase may be divided between different activities.  Note that other breakdowns are possible, e.g. if the team implements a prototype to clarify feasibility, there will be some implementation during the Inception phase.  </a:t>
            </a:r>
          </a:p>
        </p:txBody>
      </p:sp>
      <p:pic>
        <p:nvPicPr>
          <p:cNvPr id="4" name="Picture 3"/>
          <p:cNvPicPr>
            <a:picLocks noChangeAspect="1"/>
          </p:cNvPicPr>
          <p:nvPr/>
        </p:nvPicPr>
        <p:blipFill rotWithShape="1">
          <a:blip r:embed="rId3"/>
          <a:srcRect t="18483"/>
          <a:stretch/>
        </p:blipFill>
        <p:spPr>
          <a:xfrm>
            <a:off x="2940013" y="1594884"/>
            <a:ext cx="4695825" cy="2461326"/>
          </a:xfrm>
          <a:prstGeom prst="rect">
            <a:avLst/>
          </a:prstGeom>
        </p:spPr>
      </p:pic>
      <p:sp>
        <p:nvSpPr>
          <p:cNvPr id="5" name="Rounded Rectangle 4"/>
          <p:cNvSpPr/>
          <p:nvPr/>
        </p:nvSpPr>
        <p:spPr>
          <a:xfrm>
            <a:off x="3646968" y="1520456"/>
            <a:ext cx="4104168" cy="425302"/>
          </a:xfrm>
          <a:prstGeom prst="roundRect">
            <a:avLst/>
          </a:prstGeom>
          <a:solidFill>
            <a:schemeClr val="accent1">
              <a:alpha val="28000"/>
            </a:schemeClr>
          </a:solidFill>
          <a:ln w="2222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p:cNvSpPr txBox="1"/>
          <p:nvPr/>
        </p:nvSpPr>
        <p:spPr>
          <a:xfrm>
            <a:off x="8191154" y="1552465"/>
            <a:ext cx="830677" cy="369332"/>
          </a:xfrm>
          <a:prstGeom prst="rect">
            <a:avLst/>
          </a:prstGeom>
          <a:noFill/>
        </p:spPr>
        <p:txBody>
          <a:bodyPr wrap="none" rtlCol="0">
            <a:spAutoFit/>
          </a:bodyPr>
          <a:lstStyle/>
          <a:p>
            <a:r>
              <a:rPr lang="en-AU" dirty="0">
                <a:solidFill>
                  <a:schemeClr val="accent1">
                    <a:lumMod val="50000"/>
                  </a:schemeClr>
                </a:solidFill>
              </a:rPr>
              <a:t>Phases</a:t>
            </a:r>
          </a:p>
        </p:txBody>
      </p:sp>
      <p:cxnSp>
        <p:nvCxnSpPr>
          <p:cNvPr id="8" name="Straight Arrow Connector 7"/>
          <p:cNvCxnSpPr>
            <a:stCxn id="6" idx="1"/>
          </p:cNvCxnSpPr>
          <p:nvPr/>
        </p:nvCxnSpPr>
        <p:spPr>
          <a:xfrm flipH="1" flipV="1">
            <a:off x="7751136" y="1733107"/>
            <a:ext cx="440018" cy="40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66275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RUP phases and disciplines</a:t>
            </a:r>
          </a:p>
        </p:txBody>
      </p:sp>
      <p:sp>
        <p:nvSpPr>
          <p:cNvPr id="3" name="Content Placeholder 2"/>
          <p:cNvSpPr>
            <a:spLocks noGrp="1"/>
          </p:cNvSpPr>
          <p:nvPr>
            <p:ph idx="1"/>
          </p:nvPr>
        </p:nvSpPr>
        <p:spPr>
          <a:xfrm>
            <a:off x="838200" y="4784651"/>
            <a:ext cx="10515600" cy="1392311"/>
          </a:xfrm>
        </p:spPr>
        <p:txBody>
          <a:bodyPr>
            <a:normAutofit fontScale="92500" lnSpcReduction="10000"/>
          </a:bodyPr>
          <a:lstStyle/>
          <a:p>
            <a:pPr marL="0" indent="0">
              <a:buNone/>
            </a:pPr>
            <a:r>
              <a:rPr lang="en-AU" dirty="0"/>
              <a:t>This diagram shows how the effort in each phase may be divided between different activities.  Note that other breakdowns are possible, e.g. if the team implements a prototype to clarify feasibility, there will be some implementation during the Inception phase.  </a:t>
            </a:r>
          </a:p>
        </p:txBody>
      </p:sp>
      <p:pic>
        <p:nvPicPr>
          <p:cNvPr id="4" name="Picture 3"/>
          <p:cNvPicPr>
            <a:picLocks noChangeAspect="1"/>
          </p:cNvPicPr>
          <p:nvPr/>
        </p:nvPicPr>
        <p:blipFill rotWithShape="1">
          <a:blip r:embed="rId3"/>
          <a:srcRect t="18483"/>
          <a:stretch/>
        </p:blipFill>
        <p:spPr>
          <a:xfrm>
            <a:off x="2940013" y="1594884"/>
            <a:ext cx="4695825" cy="2461326"/>
          </a:xfrm>
          <a:prstGeom prst="rect">
            <a:avLst/>
          </a:prstGeom>
        </p:spPr>
      </p:pic>
      <p:sp>
        <p:nvSpPr>
          <p:cNvPr id="6" name="Rounded Rectangle 5"/>
          <p:cNvSpPr/>
          <p:nvPr/>
        </p:nvSpPr>
        <p:spPr>
          <a:xfrm>
            <a:off x="3689499" y="1881963"/>
            <a:ext cx="4104168" cy="172945"/>
          </a:xfrm>
          <a:prstGeom prst="roundRect">
            <a:avLst/>
          </a:prstGeom>
          <a:solidFill>
            <a:schemeClr val="accent1">
              <a:alpha val="28000"/>
            </a:schemeClr>
          </a:solidFill>
          <a:ln w="2222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 name="TextBox 6"/>
          <p:cNvSpPr txBox="1"/>
          <p:nvPr/>
        </p:nvSpPr>
        <p:spPr>
          <a:xfrm>
            <a:off x="8091377" y="1783769"/>
            <a:ext cx="1079398" cy="369332"/>
          </a:xfrm>
          <a:prstGeom prst="rect">
            <a:avLst/>
          </a:prstGeom>
          <a:noFill/>
        </p:spPr>
        <p:txBody>
          <a:bodyPr wrap="none" rtlCol="0">
            <a:spAutoFit/>
          </a:bodyPr>
          <a:lstStyle/>
          <a:p>
            <a:r>
              <a:rPr lang="en-AU" dirty="0">
                <a:solidFill>
                  <a:schemeClr val="accent1">
                    <a:lumMod val="50000"/>
                  </a:schemeClr>
                </a:solidFill>
              </a:rPr>
              <a:t>Iterations</a:t>
            </a:r>
          </a:p>
        </p:txBody>
      </p:sp>
      <p:cxnSp>
        <p:nvCxnSpPr>
          <p:cNvPr id="9" name="Straight Arrow Connector 8"/>
          <p:cNvCxnSpPr>
            <a:stCxn id="7" idx="1"/>
            <a:endCxn id="6" idx="3"/>
          </p:cNvCxnSpPr>
          <p:nvPr/>
        </p:nvCxnSpPr>
        <p:spPr>
          <a:xfrm flipH="1">
            <a:off x="7793667" y="1968435"/>
            <a:ext cx="297710"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957161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RUP phases and disciplines</a:t>
            </a:r>
          </a:p>
        </p:txBody>
      </p:sp>
      <p:sp>
        <p:nvSpPr>
          <p:cNvPr id="3" name="Content Placeholder 2"/>
          <p:cNvSpPr>
            <a:spLocks noGrp="1"/>
          </p:cNvSpPr>
          <p:nvPr>
            <p:ph idx="1"/>
          </p:nvPr>
        </p:nvSpPr>
        <p:spPr>
          <a:xfrm>
            <a:off x="838200" y="4784651"/>
            <a:ext cx="10515600" cy="1392311"/>
          </a:xfrm>
        </p:spPr>
        <p:txBody>
          <a:bodyPr>
            <a:normAutofit fontScale="92500" lnSpcReduction="10000"/>
          </a:bodyPr>
          <a:lstStyle/>
          <a:p>
            <a:pPr marL="0" indent="0">
              <a:buNone/>
            </a:pPr>
            <a:r>
              <a:rPr lang="en-AU" dirty="0"/>
              <a:t>This diagram shows how the effort in each phase may be divided between different activities.  Note that other breakdowns are possible, e.g. if the team implements a prototype to clarify feasibility, there will be some implementation during the Inception phase.  </a:t>
            </a:r>
          </a:p>
        </p:txBody>
      </p:sp>
      <p:pic>
        <p:nvPicPr>
          <p:cNvPr id="4" name="Picture 3"/>
          <p:cNvPicPr>
            <a:picLocks noChangeAspect="1"/>
          </p:cNvPicPr>
          <p:nvPr/>
        </p:nvPicPr>
        <p:blipFill rotWithShape="1">
          <a:blip r:embed="rId3"/>
          <a:srcRect t="18483"/>
          <a:stretch/>
        </p:blipFill>
        <p:spPr>
          <a:xfrm>
            <a:off x="2940013" y="1594884"/>
            <a:ext cx="4695825" cy="2461326"/>
          </a:xfrm>
          <a:prstGeom prst="rect">
            <a:avLst/>
          </a:prstGeom>
        </p:spPr>
      </p:pic>
      <p:sp>
        <p:nvSpPr>
          <p:cNvPr id="5" name="Rounded Rectangle 4"/>
          <p:cNvSpPr/>
          <p:nvPr/>
        </p:nvSpPr>
        <p:spPr>
          <a:xfrm>
            <a:off x="2817628" y="1998920"/>
            <a:ext cx="1031358" cy="1733108"/>
          </a:xfrm>
          <a:prstGeom prst="roundRect">
            <a:avLst/>
          </a:prstGeom>
          <a:solidFill>
            <a:schemeClr val="accent1">
              <a:alpha val="28000"/>
            </a:schemeClr>
          </a:solidFill>
          <a:ln w="22225">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p:cNvSpPr txBox="1"/>
          <p:nvPr/>
        </p:nvSpPr>
        <p:spPr>
          <a:xfrm>
            <a:off x="1392865" y="2690037"/>
            <a:ext cx="1175322" cy="369332"/>
          </a:xfrm>
          <a:prstGeom prst="rect">
            <a:avLst/>
          </a:prstGeom>
          <a:noFill/>
        </p:spPr>
        <p:txBody>
          <a:bodyPr wrap="none" rtlCol="0">
            <a:spAutoFit/>
          </a:bodyPr>
          <a:lstStyle/>
          <a:p>
            <a:r>
              <a:rPr lang="en-AU" dirty="0">
                <a:solidFill>
                  <a:schemeClr val="accent1">
                    <a:lumMod val="50000"/>
                  </a:schemeClr>
                </a:solidFill>
              </a:rPr>
              <a:t>Disciplines</a:t>
            </a:r>
          </a:p>
        </p:txBody>
      </p:sp>
      <p:cxnSp>
        <p:nvCxnSpPr>
          <p:cNvPr id="8" name="Straight Arrow Connector 7"/>
          <p:cNvCxnSpPr>
            <a:stCxn id="6" idx="3"/>
            <a:endCxn id="5" idx="1"/>
          </p:cNvCxnSpPr>
          <p:nvPr/>
        </p:nvCxnSpPr>
        <p:spPr>
          <a:xfrm flipV="1">
            <a:off x="2568187" y="2865474"/>
            <a:ext cx="249441" cy="92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60569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In this lecture…</a:t>
            </a:r>
          </a:p>
        </p:txBody>
      </p:sp>
      <p:sp>
        <p:nvSpPr>
          <p:cNvPr id="3" name="Content Placeholder 2"/>
          <p:cNvSpPr>
            <a:spLocks noGrp="1"/>
          </p:cNvSpPr>
          <p:nvPr>
            <p:ph idx="1"/>
          </p:nvPr>
        </p:nvSpPr>
        <p:spPr/>
        <p:txBody>
          <a:bodyPr/>
          <a:lstStyle/>
          <a:p>
            <a:r>
              <a:rPr lang="en-AU" dirty="0"/>
              <a:t>Common </a:t>
            </a:r>
            <a:r>
              <a:rPr lang="en-AU"/>
              <a:t>Agile pitfalls</a:t>
            </a:r>
          </a:p>
          <a:p>
            <a:r>
              <a:rPr lang="en-AU"/>
              <a:t>Modern </a:t>
            </a:r>
            <a:r>
              <a:rPr lang="en-AU" dirty="0"/>
              <a:t>heavyweight approaches</a:t>
            </a:r>
          </a:p>
          <a:p>
            <a:pPr lvl="1"/>
            <a:r>
              <a:rPr lang="en-AU" dirty="0"/>
              <a:t>Rational Unified Process</a:t>
            </a:r>
          </a:p>
          <a:p>
            <a:pPr lvl="1"/>
            <a:r>
              <a:rPr lang="en-AU" dirty="0"/>
              <a:t>model-based approaches</a:t>
            </a:r>
          </a:p>
        </p:txBody>
      </p:sp>
    </p:spTree>
    <p:extLst>
      <p:ext uri="{BB962C8B-B14F-4D97-AF65-F5344CB8AC3E}">
        <p14:creationId xmlns:p14="http://schemas.microsoft.com/office/powerpoint/2010/main" val="338342785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RUP and Agile</a:t>
            </a:r>
          </a:p>
        </p:txBody>
      </p:sp>
      <p:sp>
        <p:nvSpPr>
          <p:cNvPr id="3" name="Content Placeholder 2"/>
          <p:cNvSpPr>
            <a:spLocks noGrp="1"/>
          </p:cNvSpPr>
          <p:nvPr>
            <p:ph idx="1"/>
          </p:nvPr>
        </p:nvSpPr>
        <p:spPr/>
        <p:txBody>
          <a:bodyPr>
            <a:normAutofit lnSpcReduction="10000"/>
          </a:bodyPr>
          <a:lstStyle/>
          <a:p>
            <a:r>
              <a:rPr lang="en-AU" dirty="0"/>
              <a:t>RUP is based around six underlying principles:</a:t>
            </a:r>
            <a:br>
              <a:rPr lang="en-AU" dirty="0"/>
            </a:br>
            <a:r>
              <a:rPr lang="en-AU" dirty="0"/>
              <a:t/>
            </a:r>
            <a:br>
              <a:rPr lang="en-AU" dirty="0"/>
            </a:br>
            <a:endParaRPr lang="en-AU" dirty="0"/>
          </a:p>
          <a:p>
            <a:endParaRPr lang="en-AU" dirty="0"/>
          </a:p>
          <a:p>
            <a:endParaRPr lang="en-AU" dirty="0"/>
          </a:p>
          <a:p>
            <a:endParaRPr lang="en-AU" dirty="0"/>
          </a:p>
          <a:p>
            <a:r>
              <a:rPr lang="en-AU" dirty="0"/>
              <a:t>None of these are incompatible with Agile development!</a:t>
            </a:r>
          </a:p>
          <a:p>
            <a:r>
              <a:rPr lang="en-AU" dirty="0"/>
              <a:t>RUP has been extended in light of experiences in the Agile world</a:t>
            </a:r>
          </a:p>
          <a:p>
            <a:pPr lvl="1"/>
            <a:r>
              <a:rPr lang="en-AU" dirty="0"/>
              <a:t>is now compatible with (and has tool support for) practices such as pair programming and TDD</a:t>
            </a:r>
          </a:p>
        </p:txBody>
      </p:sp>
      <p:sp>
        <p:nvSpPr>
          <p:cNvPr id="4" name="TextBox 3"/>
          <p:cNvSpPr txBox="1"/>
          <p:nvPr/>
        </p:nvSpPr>
        <p:spPr>
          <a:xfrm>
            <a:off x="1275907" y="2317898"/>
            <a:ext cx="9462977" cy="1938992"/>
          </a:xfrm>
          <a:prstGeom prst="rect">
            <a:avLst/>
          </a:prstGeom>
          <a:solidFill>
            <a:schemeClr val="accent2">
              <a:lumMod val="60000"/>
              <a:lumOff val="40000"/>
            </a:schemeClr>
          </a:solidFill>
        </p:spPr>
        <p:txBody>
          <a:bodyPr wrap="square" rtlCol="0">
            <a:spAutoFit/>
          </a:bodyPr>
          <a:lstStyle/>
          <a:p>
            <a:pPr marL="742950" lvl="1" indent="-285750">
              <a:buFont typeface="Arial" panose="020B0604020202020204" pitchFamily="34" charset="0"/>
              <a:buChar char="•"/>
            </a:pPr>
            <a:r>
              <a:rPr lang="en-US" sz="2000" i="1" dirty="0">
                <a:latin typeface="Times New Roman" panose="02020603050405020304" pitchFamily="18" charset="0"/>
                <a:cs typeface="Times New Roman" panose="02020603050405020304" pitchFamily="18" charset="0"/>
              </a:rPr>
              <a:t>develop iteratively, with risk as the primary iteration driver</a:t>
            </a:r>
          </a:p>
          <a:p>
            <a:pPr marL="742950" lvl="1" indent="-285750">
              <a:buFont typeface="Arial" panose="020B0604020202020204" pitchFamily="34" charset="0"/>
              <a:buChar char="•"/>
            </a:pPr>
            <a:r>
              <a:rPr lang="en-US" sz="2000" i="1" dirty="0">
                <a:latin typeface="Times New Roman" panose="02020603050405020304" pitchFamily="18" charset="0"/>
                <a:cs typeface="Times New Roman" panose="02020603050405020304" pitchFamily="18" charset="0"/>
              </a:rPr>
              <a:t>manage requirements</a:t>
            </a:r>
          </a:p>
          <a:p>
            <a:pPr marL="742950" lvl="1" indent="-285750">
              <a:buFont typeface="Arial" panose="020B0604020202020204" pitchFamily="34" charset="0"/>
              <a:buChar char="•"/>
            </a:pPr>
            <a:r>
              <a:rPr lang="en-US" sz="2000" i="1" dirty="0">
                <a:latin typeface="Times New Roman" panose="02020603050405020304" pitchFamily="18" charset="0"/>
                <a:cs typeface="Times New Roman" panose="02020603050405020304" pitchFamily="18" charset="0"/>
              </a:rPr>
              <a:t>employ a component-based architecture</a:t>
            </a:r>
          </a:p>
          <a:p>
            <a:pPr marL="742950" lvl="1" indent="-285750">
              <a:buFont typeface="Arial" panose="020B0604020202020204" pitchFamily="34" charset="0"/>
              <a:buChar char="•"/>
            </a:pPr>
            <a:r>
              <a:rPr lang="en-US" sz="2000" i="1" dirty="0">
                <a:latin typeface="Times New Roman" panose="02020603050405020304" pitchFamily="18" charset="0"/>
                <a:cs typeface="Times New Roman" panose="02020603050405020304" pitchFamily="18" charset="0"/>
              </a:rPr>
              <a:t>model software visually</a:t>
            </a:r>
          </a:p>
          <a:p>
            <a:pPr marL="742950" lvl="1" indent="-285750">
              <a:buFont typeface="Arial" panose="020B0604020202020204" pitchFamily="34" charset="0"/>
              <a:buChar char="•"/>
            </a:pPr>
            <a:r>
              <a:rPr lang="en-US" sz="2000" i="1" dirty="0">
                <a:latin typeface="Times New Roman" panose="02020603050405020304" pitchFamily="18" charset="0"/>
                <a:cs typeface="Times New Roman" panose="02020603050405020304" pitchFamily="18" charset="0"/>
              </a:rPr>
              <a:t>continuously verify quality</a:t>
            </a:r>
          </a:p>
          <a:p>
            <a:pPr marL="742950" lvl="1" indent="-285750">
              <a:buFont typeface="Arial" panose="020B0604020202020204" pitchFamily="34" charset="0"/>
              <a:buChar char="•"/>
            </a:pPr>
            <a:r>
              <a:rPr lang="en-US" sz="2000" i="1" dirty="0">
                <a:latin typeface="Times New Roman" panose="02020603050405020304" pitchFamily="18" charset="0"/>
                <a:cs typeface="Times New Roman" panose="02020603050405020304" pitchFamily="18" charset="0"/>
              </a:rPr>
              <a:t>control changes</a:t>
            </a:r>
            <a:endParaRPr lang="en-AU" sz="20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2137380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Model Based Software Engineering (MBSE)</a:t>
            </a:r>
          </a:p>
        </p:txBody>
      </p:sp>
      <p:sp>
        <p:nvSpPr>
          <p:cNvPr id="3" name="Content Placeholder 2"/>
          <p:cNvSpPr>
            <a:spLocks noGrp="1"/>
          </p:cNvSpPr>
          <p:nvPr>
            <p:ph idx="1"/>
          </p:nvPr>
        </p:nvSpPr>
        <p:spPr/>
        <p:txBody>
          <a:bodyPr>
            <a:normAutofit fontScale="92500"/>
          </a:bodyPr>
          <a:lstStyle/>
          <a:p>
            <a:r>
              <a:rPr lang="en-AU" dirty="0"/>
              <a:t>All approaches to software engineering </a:t>
            </a:r>
            <a:r>
              <a:rPr lang="en-AU" i="1" dirty="0"/>
              <a:t>use</a:t>
            </a:r>
            <a:r>
              <a:rPr lang="en-AU" dirty="0"/>
              <a:t> models</a:t>
            </a:r>
          </a:p>
          <a:p>
            <a:pPr lvl="1"/>
            <a:r>
              <a:rPr lang="en-AU" dirty="0"/>
              <a:t>most use models to document the system during or after its construction</a:t>
            </a:r>
          </a:p>
          <a:p>
            <a:r>
              <a:rPr lang="en-AU" dirty="0"/>
              <a:t>MBSE is </a:t>
            </a:r>
            <a:r>
              <a:rPr lang="en-AU" i="1" dirty="0"/>
              <a:t>centred around </a:t>
            </a:r>
            <a:r>
              <a:rPr lang="en-AU" dirty="0"/>
              <a:t>models</a:t>
            </a:r>
          </a:p>
          <a:p>
            <a:r>
              <a:rPr lang="en-AU" dirty="0"/>
              <a:t>Idea: generate design from requirements, then </a:t>
            </a:r>
            <a:r>
              <a:rPr lang="en-AU" dirty="0">
                <a:solidFill>
                  <a:srgbClr val="FF0000"/>
                </a:solidFill>
              </a:rPr>
              <a:t>automatically</a:t>
            </a:r>
            <a:r>
              <a:rPr lang="en-AU" dirty="0"/>
              <a:t> generate code from the design</a:t>
            </a:r>
          </a:p>
          <a:p>
            <a:pPr lvl="1"/>
            <a:r>
              <a:rPr lang="en-AU" dirty="0"/>
              <a:t>design is usually embodied in UML or </a:t>
            </a:r>
            <a:r>
              <a:rPr lang="en-AU" dirty="0" err="1"/>
              <a:t>SysML</a:t>
            </a:r>
            <a:endParaRPr lang="en-AU" dirty="0"/>
          </a:p>
          <a:p>
            <a:pPr lvl="1"/>
            <a:r>
              <a:rPr lang="en-AU" dirty="0"/>
              <a:t>define structure using </a:t>
            </a:r>
            <a:r>
              <a:rPr lang="en-AU" dirty="0" err="1"/>
              <a:t>SysML</a:t>
            </a:r>
            <a:r>
              <a:rPr lang="en-AU" dirty="0"/>
              <a:t> block diagrams</a:t>
            </a:r>
          </a:p>
          <a:p>
            <a:pPr lvl="1"/>
            <a:r>
              <a:rPr lang="en-AU" dirty="0"/>
              <a:t>define behaviour using </a:t>
            </a:r>
            <a:r>
              <a:rPr lang="en-AU" dirty="0" err="1"/>
              <a:t>statecharts</a:t>
            </a:r>
            <a:r>
              <a:rPr lang="en-AU" dirty="0"/>
              <a:t>, sequence diagrams, etc.</a:t>
            </a:r>
          </a:p>
          <a:p>
            <a:r>
              <a:rPr lang="en-AU" dirty="0"/>
              <a:t>Agile process models tend to put </a:t>
            </a:r>
            <a:r>
              <a:rPr lang="en-AU" dirty="0">
                <a:solidFill>
                  <a:srgbClr val="FF0000"/>
                </a:solidFill>
              </a:rPr>
              <a:t>less </a:t>
            </a:r>
            <a:r>
              <a:rPr lang="en-AU" dirty="0"/>
              <a:t>emphasis on design</a:t>
            </a:r>
          </a:p>
          <a:p>
            <a:r>
              <a:rPr lang="en-AU" dirty="0"/>
              <a:t>MBSE puts </a:t>
            </a:r>
            <a:r>
              <a:rPr lang="en-AU" dirty="0">
                <a:solidFill>
                  <a:srgbClr val="FF0000"/>
                </a:solidFill>
              </a:rPr>
              <a:t>more</a:t>
            </a:r>
            <a:r>
              <a:rPr lang="en-AU" dirty="0"/>
              <a:t> emphasis on design, to the exclusion of implementation</a:t>
            </a:r>
          </a:p>
          <a:p>
            <a:pPr lvl="1"/>
            <a:endParaRPr lang="en-AU" dirty="0"/>
          </a:p>
        </p:txBody>
      </p:sp>
    </p:spTree>
    <p:extLst>
      <p:ext uri="{BB962C8B-B14F-4D97-AF65-F5344CB8AC3E}">
        <p14:creationId xmlns:p14="http://schemas.microsoft.com/office/powerpoint/2010/main" val="18168517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MBSE in practice</a:t>
            </a:r>
          </a:p>
        </p:txBody>
      </p:sp>
      <p:sp>
        <p:nvSpPr>
          <p:cNvPr id="3" name="Content Placeholder 2"/>
          <p:cNvSpPr>
            <a:spLocks noGrp="1"/>
          </p:cNvSpPr>
          <p:nvPr>
            <p:ph idx="1"/>
          </p:nvPr>
        </p:nvSpPr>
        <p:spPr/>
        <p:txBody>
          <a:bodyPr/>
          <a:lstStyle/>
          <a:p>
            <a:r>
              <a:rPr lang="en-AU" dirty="0"/>
              <a:t>MBSE has been used successfully for some applications</a:t>
            </a:r>
          </a:p>
          <a:p>
            <a:pPr lvl="1"/>
            <a:r>
              <a:rPr lang="en-AU" dirty="0"/>
              <a:t>Airbus and Lockheed Martin have used it for flight control software</a:t>
            </a:r>
          </a:p>
          <a:p>
            <a:r>
              <a:rPr lang="en-AU" dirty="0"/>
              <a:t>Works well for systems where the models are a good fit for the problem</a:t>
            </a:r>
          </a:p>
          <a:p>
            <a:r>
              <a:rPr lang="en-AU" dirty="0"/>
              <a:t>Very useful where quality requirements are high and you need to prove that they are met</a:t>
            </a:r>
          </a:p>
          <a:p>
            <a:pPr lvl="1"/>
            <a:r>
              <a:rPr lang="en-AU" dirty="0"/>
              <a:t>which is why MBSE is used in avionics</a:t>
            </a:r>
          </a:p>
          <a:p>
            <a:r>
              <a:rPr lang="en-AU" dirty="0"/>
              <a:t>Not ideal if you need detailed control over implementation details</a:t>
            </a:r>
          </a:p>
          <a:p>
            <a:pPr lvl="1"/>
            <a:r>
              <a:rPr lang="en-AU" dirty="0"/>
              <a:t>e.g. </a:t>
            </a:r>
            <a:r>
              <a:rPr lang="en-AU" dirty="0" err="1"/>
              <a:t>autogenerated</a:t>
            </a:r>
            <a:r>
              <a:rPr lang="en-AU" dirty="0"/>
              <a:t> user interfaces tend to be hard to fine-tune</a:t>
            </a:r>
          </a:p>
        </p:txBody>
      </p:sp>
    </p:spTree>
    <p:extLst>
      <p:ext uri="{BB962C8B-B14F-4D97-AF65-F5344CB8AC3E}">
        <p14:creationId xmlns:p14="http://schemas.microsoft.com/office/powerpoint/2010/main" val="12993028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Summary</a:t>
            </a:r>
          </a:p>
        </p:txBody>
      </p:sp>
      <p:sp>
        <p:nvSpPr>
          <p:cNvPr id="3" name="Content Placeholder 2"/>
          <p:cNvSpPr>
            <a:spLocks noGrp="1"/>
          </p:cNvSpPr>
          <p:nvPr>
            <p:ph idx="1"/>
          </p:nvPr>
        </p:nvSpPr>
        <p:spPr/>
        <p:txBody>
          <a:bodyPr/>
          <a:lstStyle/>
          <a:p>
            <a:r>
              <a:rPr lang="en-AU" dirty="0"/>
              <a:t>Limitations of Agile</a:t>
            </a:r>
          </a:p>
          <a:p>
            <a:r>
              <a:rPr lang="en-AU" dirty="0"/>
              <a:t>When Agile isn’t for you…</a:t>
            </a:r>
          </a:p>
          <a:p>
            <a:r>
              <a:rPr lang="en-AU" dirty="0"/>
              <a:t>Modern heavyweight process models</a:t>
            </a:r>
          </a:p>
          <a:p>
            <a:pPr lvl="1"/>
            <a:r>
              <a:rPr lang="en-AU" dirty="0"/>
              <a:t>Rational Unified Process</a:t>
            </a:r>
          </a:p>
          <a:p>
            <a:pPr lvl="1"/>
            <a:r>
              <a:rPr lang="en-AU" dirty="0"/>
              <a:t>Model-Based Software Engineering</a:t>
            </a:r>
          </a:p>
        </p:txBody>
      </p:sp>
    </p:spTree>
    <p:extLst>
      <p:ext uri="{BB962C8B-B14F-4D97-AF65-F5344CB8AC3E}">
        <p14:creationId xmlns:p14="http://schemas.microsoft.com/office/powerpoint/2010/main" val="19935938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Next lecture (don’t worry, it’s not in </a:t>
            </a:r>
            <a:r>
              <a:rPr lang="en-AU" dirty="0" err="1"/>
              <a:t>swotvac</a:t>
            </a:r>
            <a:r>
              <a:rPr lang="en-AU"/>
              <a:t>)</a:t>
            </a:r>
          </a:p>
        </p:txBody>
      </p:sp>
      <p:sp>
        <p:nvSpPr>
          <p:cNvPr id="3" name="Content Placeholder 2"/>
          <p:cNvSpPr>
            <a:spLocks noGrp="1"/>
          </p:cNvSpPr>
          <p:nvPr>
            <p:ph idx="1"/>
          </p:nvPr>
        </p:nvSpPr>
        <p:spPr/>
        <p:txBody>
          <a:bodyPr/>
          <a:lstStyle/>
          <a:p>
            <a:pPr marL="0" indent="0">
              <a:buNone/>
            </a:pPr>
            <a:r>
              <a:rPr lang="en-AU" dirty="0">
                <a:solidFill>
                  <a:srgbClr val="FF0000"/>
                </a:solidFill>
              </a:rPr>
              <a:t>Look online for…</a:t>
            </a:r>
          </a:p>
          <a:p>
            <a:r>
              <a:rPr lang="en-AU" dirty="0"/>
              <a:t>FIT2101 review</a:t>
            </a:r>
          </a:p>
          <a:p>
            <a:pPr lvl="1"/>
            <a:r>
              <a:rPr lang="en-AU" dirty="0"/>
              <a:t>structure of the exam</a:t>
            </a:r>
          </a:p>
          <a:p>
            <a:pPr lvl="1"/>
            <a:r>
              <a:rPr lang="en-AU" dirty="0"/>
              <a:t>how to approach an open book exam</a:t>
            </a:r>
          </a:p>
          <a:p>
            <a:pPr lvl="1"/>
            <a:r>
              <a:rPr lang="en-AU" dirty="0"/>
              <a:t>FIT2101 topics</a:t>
            </a:r>
          </a:p>
        </p:txBody>
      </p:sp>
    </p:spTree>
    <p:extLst>
      <p:ext uri="{BB962C8B-B14F-4D97-AF65-F5344CB8AC3E}">
        <p14:creationId xmlns:p14="http://schemas.microsoft.com/office/powerpoint/2010/main" val="105024294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Ways Agile projects fail</a:t>
            </a:r>
          </a:p>
        </p:txBody>
      </p:sp>
      <p:sp>
        <p:nvSpPr>
          <p:cNvPr id="3" name="Content Placeholder 2"/>
          <p:cNvSpPr>
            <a:spLocks noGrp="1"/>
          </p:cNvSpPr>
          <p:nvPr>
            <p:ph idx="1"/>
          </p:nvPr>
        </p:nvSpPr>
        <p:spPr>
          <a:xfrm>
            <a:off x="838200" y="4986669"/>
            <a:ext cx="10515600" cy="1190293"/>
          </a:xfrm>
        </p:spPr>
        <p:txBody>
          <a:bodyPr>
            <a:normAutofit lnSpcReduction="10000"/>
          </a:bodyPr>
          <a:lstStyle/>
          <a:p>
            <a:pPr marL="0" indent="0">
              <a:buNone/>
            </a:pPr>
            <a:r>
              <a:rPr lang="en-AU" dirty="0"/>
              <a:t>Teams adopt Scrum or other Agile methodologies in the hope that it will help them succeed, but it doesn’t always work out that way.  Let’s examine some of the common reasons Agile projects fail.</a:t>
            </a:r>
          </a:p>
        </p:txBody>
      </p:sp>
      <p:pic>
        <p:nvPicPr>
          <p:cNvPr id="4" name="Picture 3"/>
          <p:cNvPicPr>
            <a:picLocks noChangeAspect="1"/>
          </p:cNvPicPr>
          <p:nvPr/>
        </p:nvPicPr>
        <p:blipFill>
          <a:blip r:embed="rId2"/>
          <a:stretch>
            <a:fillRect/>
          </a:stretch>
        </p:blipFill>
        <p:spPr>
          <a:xfrm>
            <a:off x="3813544" y="1408814"/>
            <a:ext cx="4564912" cy="3423684"/>
          </a:xfrm>
          <a:prstGeom prst="rect">
            <a:avLst/>
          </a:prstGeom>
        </p:spPr>
      </p:pic>
    </p:spTree>
    <p:extLst>
      <p:ext uri="{BB962C8B-B14F-4D97-AF65-F5344CB8AC3E}">
        <p14:creationId xmlns:p14="http://schemas.microsoft.com/office/powerpoint/2010/main" val="19056288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Higher management doesn’t get it</a:t>
            </a:r>
          </a:p>
        </p:txBody>
      </p:sp>
      <p:sp>
        <p:nvSpPr>
          <p:cNvPr id="3" name="Content Placeholder 2"/>
          <p:cNvSpPr>
            <a:spLocks noGrp="1"/>
          </p:cNvSpPr>
          <p:nvPr>
            <p:ph idx="1"/>
          </p:nvPr>
        </p:nvSpPr>
        <p:spPr>
          <a:xfrm>
            <a:off x="4742121" y="1825625"/>
            <a:ext cx="6611679" cy="4351338"/>
          </a:xfrm>
        </p:spPr>
        <p:txBody>
          <a:bodyPr>
            <a:normAutofit/>
          </a:bodyPr>
          <a:lstStyle/>
          <a:p>
            <a:r>
              <a:rPr lang="en-AU" dirty="0"/>
              <a:t>It’s not enough to put the team through a Scrum training course</a:t>
            </a:r>
          </a:p>
          <a:p>
            <a:r>
              <a:rPr lang="en-AU" dirty="0"/>
              <a:t>The rest of the organization has expectations for reporting, budget etc.</a:t>
            </a:r>
          </a:p>
          <a:p>
            <a:r>
              <a:rPr lang="en-AU" dirty="0"/>
              <a:t>Senior management might impose </a:t>
            </a:r>
            <a:r>
              <a:rPr lang="en-AU" dirty="0" err="1"/>
              <a:t>unAgile</a:t>
            </a:r>
            <a:r>
              <a:rPr lang="en-AU" dirty="0"/>
              <a:t> conditions on the team</a:t>
            </a:r>
          </a:p>
          <a:p>
            <a:pPr lvl="1"/>
            <a:r>
              <a:rPr lang="en-AU" dirty="0"/>
              <a:t>frequent written reporting</a:t>
            </a:r>
          </a:p>
          <a:p>
            <a:pPr lvl="1"/>
            <a:r>
              <a:rPr lang="en-AU" dirty="0"/>
              <a:t>frequent personnel changes</a:t>
            </a:r>
          </a:p>
          <a:p>
            <a:pPr lvl="1"/>
            <a:r>
              <a:rPr lang="en-AU" dirty="0"/>
              <a:t>insisting on micromanaging the process</a:t>
            </a:r>
          </a:p>
          <a:p>
            <a:endParaRPr lang="en-AU" dirty="0"/>
          </a:p>
        </p:txBody>
      </p:sp>
      <p:pic>
        <p:nvPicPr>
          <p:cNvPr id="4" name="Picture 3"/>
          <p:cNvPicPr>
            <a:picLocks noChangeAspect="1"/>
          </p:cNvPicPr>
          <p:nvPr/>
        </p:nvPicPr>
        <p:blipFill>
          <a:blip r:embed="rId3"/>
          <a:stretch>
            <a:fillRect/>
          </a:stretch>
        </p:blipFill>
        <p:spPr>
          <a:xfrm>
            <a:off x="838200" y="1825625"/>
            <a:ext cx="3513135" cy="3508744"/>
          </a:xfrm>
          <a:prstGeom prst="rect">
            <a:avLst/>
          </a:prstGeom>
        </p:spPr>
      </p:pic>
    </p:spTree>
    <p:extLst>
      <p:ext uri="{BB962C8B-B14F-4D97-AF65-F5344CB8AC3E}">
        <p14:creationId xmlns:p14="http://schemas.microsoft.com/office/powerpoint/2010/main" val="33088133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Team doesn’t collaborate well</a:t>
            </a:r>
          </a:p>
        </p:txBody>
      </p:sp>
      <p:sp>
        <p:nvSpPr>
          <p:cNvPr id="3" name="Content Placeholder 2"/>
          <p:cNvSpPr>
            <a:spLocks noGrp="1"/>
          </p:cNvSpPr>
          <p:nvPr>
            <p:ph idx="1"/>
          </p:nvPr>
        </p:nvSpPr>
        <p:spPr>
          <a:xfrm>
            <a:off x="838199" y="1825625"/>
            <a:ext cx="6795977" cy="4351338"/>
          </a:xfrm>
        </p:spPr>
        <p:txBody>
          <a:bodyPr>
            <a:normAutofit/>
          </a:bodyPr>
          <a:lstStyle/>
          <a:p>
            <a:r>
              <a:rPr lang="en-AU" dirty="0"/>
              <a:t>Agile teams are self-organizing, so team members need to communicate well amongst themselves</a:t>
            </a:r>
          </a:p>
          <a:p>
            <a:pPr lvl="1"/>
            <a:r>
              <a:rPr lang="en-AU" dirty="0"/>
              <a:t>who’s got which skills?</a:t>
            </a:r>
          </a:p>
          <a:p>
            <a:pPr lvl="1"/>
            <a:r>
              <a:rPr lang="en-AU" dirty="0"/>
              <a:t>who’s got a lot to do, and who’s got spare capacity?</a:t>
            </a:r>
          </a:p>
          <a:p>
            <a:r>
              <a:rPr lang="en-AU" dirty="0"/>
              <a:t>“Lone wolf” developers will find this challenging</a:t>
            </a:r>
          </a:p>
          <a:p>
            <a:pPr lvl="1"/>
            <a:r>
              <a:rPr lang="en-AU" dirty="0"/>
              <a:t>and so will developers who are unduly competitive, who dislike or don’t know their teammates, etc.</a:t>
            </a:r>
          </a:p>
        </p:txBody>
      </p:sp>
      <p:pic>
        <p:nvPicPr>
          <p:cNvPr id="4" name="Picture 3"/>
          <p:cNvPicPr>
            <a:picLocks noChangeAspect="1"/>
          </p:cNvPicPr>
          <p:nvPr/>
        </p:nvPicPr>
        <p:blipFill rotWithShape="1">
          <a:blip r:embed="rId3"/>
          <a:srcRect l="24710" r="26679"/>
          <a:stretch/>
        </p:blipFill>
        <p:spPr>
          <a:xfrm>
            <a:off x="7995683" y="2122543"/>
            <a:ext cx="2775098" cy="3757502"/>
          </a:xfrm>
          <a:prstGeom prst="rect">
            <a:avLst/>
          </a:prstGeom>
        </p:spPr>
      </p:pic>
    </p:spTree>
    <p:extLst>
      <p:ext uri="{BB962C8B-B14F-4D97-AF65-F5344CB8AC3E}">
        <p14:creationId xmlns:p14="http://schemas.microsoft.com/office/powerpoint/2010/main" val="21450426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Customer isn’t interested</a:t>
            </a:r>
          </a:p>
        </p:txBody>
      </p:sp>
      <p:sp>
        <p:nvSpPr>
          <p:cNvPr id="3" name="Content Placeholder 2"/>
          <p:cNvSpPr>
            <a:spLocks noGrp="1"/>
          </p:cNvSpPr>
          <p:nvPr>
            <p:ph idx="1"/>
          </p:nvPr>
        </p:nvSpPr>
        <p:spPr>
          <a:xfrm>
            <a:off x="5101856" y="1825625"/>
            <a:ext cx="6487633" cy="4351338"/>
          </a:xfrm>
        </p:spPr>
        <p:txBody>
          <a:bodyPr>
            <a:normAutofit/>
          </a:bodyPr>
          <a:lstStyle/>
          <a:p>
            <a:r>
              <a:rPr lang="en-AU" dirty="0"/>
              <a:t>Agile processes require frequent input from a customer representative</a:t>
            </a:r>
          </a:p>
          <a:p>
            <a:r>
              <a:rPr lang="en-AU" dirty="0"/>
              <a:t>If the customer wants to hand over a list of requirements and not hear from you again, Agile methods won’t work</a:t>
            </a:r>
          </a:p>
          <a:p>
            <a:r>
              <a:rPr lang="en-AU" dirty="0"/>
              <a:t>If the customer wants to sign off on a requirements specification as part of your contract, Agile methods won’t be easy to apply</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363" y="1953216"/>
            <a:ext cx="4591493" cy="3321991"/>
          </a:xfrm>
          <a:prstGeom prst="rect">
            <a:avLst/>
          </a:prstGeom>
        </p:spPr>
      </p:pic>
    </p:spTree>
    <p:extLst>
      <p:ext uri="{BB962C8B-B14F-4D97-AF65-F5344CB8AC3E}">
        <p14:creationId xmlns:p14="http://schemas.microsoft.com/office/powerpoint/2010/main" val="312656206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Team hangs on to their old ways</a:t>
            </a:r>
          </a:p>
        </p:txBody>
      </p:sp>
      <p:sp>
        <p:nvSpPr>
          <p:cNvPr id="3" name="Content Placeholder 2"/>
          <p:cNvSpPr>
            <a:spLocks noGrp="1"/>
          </p:cNvSpPr>
          <p:nvPr>
            <p:ph idx="1"/>
          </p:nvPr>
        </p:nvSpPr>
        <p:spPr>
          <a:xfrm>
            <a:off x="4890978" y="1825625"/>
            <a:ext cx="6462822" cy="4351338"/>
          </a:xfrm>
        </p:spPr>
        <p:txBody>
          <a:bodyPr>
            <a:normAutofit lnSpcReduction="10000"/>
          </a:bodyPr>
          <a:lstStyle/>
          <a:p>
            <a:r>
              <a:rPr lang="en-AU" dirty="0"/>
              <a:t>Moving from a traditional or ad-hoc process means changing a lot of things</a:t>
            </a:r>
          </a:p>
          <a:p>
            <a:pPr lvl="1"/>
            <a:r>
              <a:rPr lang="en-AU" dirty="0"/>
              <a:t>responsibilities are decentralized</a:t>
            </a:r>
          </a:p>
          <a:p>
            <a:pPr lvl="1"/>
            <a:r>
              <a:rPr lang="en-AU" dirty="0"/>
              <a:t>reporting requirements change</a:t>
            </a:r>
          </a:p>
          <a:p>
            <a:pPr lvl="1"/>
            <a:r>
              <a:rPr lang="en-AU" dirty="0"/>
              <a:t>team is responsible for its own process improvement</a:t>
            </a:r>
          </a:p>
          <a:p>
            <a:pPr lvl="1"/>
            <a:r>
              <a:rPr lang="en-AU" dirty="0"/>
              <a:t>testing is done more frequently</a:t>
            </a:r>
          </a:p>
          <a:p>
            <a:pPr lvl="1"/>
            <a:r>
              <a:rPr lang="en-AU" dirty="0"/>
              <a:t>team does its own estimation</a:t>
            </a:r>
          </a:p>
          <a:p>
            <a:r>
              <a:rPr lang="en-AU" dirty="0"/>
              <a:t>If team members are resistant to changing the way they work, or lack maturity to do it well, Agile processes won’t work</a:t>
            </a:r>
          </a:p>
        </p:txBody>
      </p:sp>
      <p:pic>
        <p:nvPicPr>
          <p:cNvPr id="4" name="Picture 3"/>
          <p:cNvPicPr>
            <a:picLocks noChangeAspect="1"/>
          </p:cNvPicPr>
          <p:nvPr/>
        </p:nvPicPr>
        <p:blipFill>
          <a:blip r:embed="rId3"/>
          <a:stretch>
            <a:fillRect/>
          </a:stretch>
        </p:blipFill>
        <p:spPr>
          <a:xfrm>
            <a:off x="838200" y="1825625"/>
            <a:ext cx="3700573" cy="3700573"/>
          </a:xfrm>
          <a:prstGeom prst="rect">
            <a:avLst/>
          </a:prstGeom>
        </p:spPr>
      </p:pic>
    </p:spTree>
    <p:extLst>
      <p:ext uri="{BB962C8B-B14F-4D97-AF65-F5344CB8AC3E}">
        <p14:creationId xmlns:p14="http://schemas.microsoft.com/office/powerpoint/2010/main" val="14512141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err="1"/>
              <a:t>Overplanning</a:t>
            </a:r>
            <a:endParaRPr lang="en-AU" dirty="0"/>
          </a:p>
        </p:txBody>
      </p:sp>
      <p:sp>
        <p:nvSpPr>
          <p:cNvPr id="3" name="Content Placeholder 2"/>
          <p:cNvSpPr>
            <a:spLocks noGrp="1"/>
          </p:cNvSpPr>
          <p:nvPr>
            <p:ph idx="1"/>
          </p:nvPr>
        </p:nvSpPr>
        <p:spPr>
          <a:xfrm>
            <a:off x="838200" y="1825625"/>
            <a:ext cx="5902842" cy="4351338"/>
          </a:xfrm>
        </p:spPr>
        <p:txBody>
          <a:bodyPr>
            <a:normAutofit fontScale="92500" lnSpcReduction="20000"/>
          </a:bodyPr>
          <a:lstStyle/>
          <a:p>
            <a:r>
              <a:rPr lang="en-AU" dirty="0"/>
              <a:t>It can be hard to let go if your existing process requires a lot of planning</a:t>
            </a:r>
          </a:p>
          <a:p>
            <a:r>
              <a:rPr lang="en-AU" dirty="0"/>
              <a:t>If you try to plan Agile development as rigorously as traditional development, you’ll lose the benefits</a:t>
            </a:r>
          </a:p>
          <a:p>
            <a:pPr lvl="1"/>
            <a:r>
              <a:rPr lang="en-AU" dirty="0"/>
              <a:t>e.g. planning all iterations in detail during process inception</a:t>
            </a:r>
          </a:p>
          <a:p>
            <a:r>
              <a:rPr lang="en-AU" dirty="0"/>
              <a:t>Similarly, it’s okay if the team’s estimates aren’t perfect</a:t>
            </a:r>
          </a:p>
          <a:p>
            <a:pPr lvl="1"/>
            <a:r>
              <a:rPr lang="en-AU" dirty="0"/>
              <a:t>overestimates and underestimates will average out</a:t>
            </a:r>
          </a:p>
          <a:p>
            <a:pPr lvl="1"/>
            <a:r>
              <a:rPr lang="en-AU" dirty="0"/>
              <a:t>address in </a:t>
            </a:r>
            <a:r>
              <a:rPr lang="en-AU" dirty="0" err="1"/>
              <a:t>retros</a:t>
            </a:r>
            <a:r>
              <a:rPr lang="en-AU" dirty="0"/>
              <a:t> if estimation is actually causing problems</a:t>
            </a:r>
          </a:p>
        </p:txBody>
      </p:sp>
      <p:pic>
        <p:nvPicPr>
          <p:cNvPr id="4" name="Picture 3"/>
          <p:cNvPicPr>
            <a:picLocks noChangeAspect="1"/>
          </p:cNvPicPr>
          <p:nvPr/>
        </p:nvPicPr>
        <p:blipFill>
          <a:blip r:embed="rId3"/>
          <a:stretch>
            <a:fillRect/>
          </a:stretch>
        </p:blipFill>
        <p:spPr>
          <a:xfrm>
            <a:off x="6891814" y="2125625"/>
            <a:ext cx="4612613" cy="3063063"/>
          </a:xfrm>
          <a:prstGeom prst="rect">
            <a:avLst/>
          </a:prstGeom>
        </p:spPr>
      </p:pic>
    </p:spTree>
    <p:extLst>
      <p:ext uri="{BB962C8B-B14F-4D97-AF65-F5344CB8AC3E}">
        <p14:creationId xmlns:p14="http://schemas.microsoft.com/office/powerpoint/2010/main" val="19304305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Unreasonable expectations</a:t>
            </a:r>
          </a:p>
        </p:txBody>
      </p:sp>
      <p:sp>
        <p:nvSpPr>
          <p:cNvPr id="3" name="Content Placeholder 2"/>
          <p:cNvSpPr>
            <a:spLocks noGrp="1"/>
          </p:cNvSpPr>
          <p:nvPr>
            <p:ph idx="1"/>
          </p:nvPr>
        </p:nvSpPr>
        <p:spPr>
          <a:xfrm>
            <a:off x="3836582" y="1833083"/>
            <a:ext cx="7517218" cy="4351338"/>
          </a:xfrm>
        </p:spPr>
        <p:txBody>
          <a:bodyPr>
            <a:normAutofit lnSpcReduction="10000"/>
          </a:bodyPr>
          <a:lstStyle/>
          <a:p>
            <a:r>
              <a:rPr lang="en-AU" dirty="0"/>
              <a:t>Expecting much faster development</a:t>
            </a:r>
          </a:p>
          <a:p>
            <a:pPr lvl="1"/>
            <a:r>
              <a:rPr lang="en-AU" dirty="0"/>
              <a:t>Agile approaches can reduce wasted time, but can’t perform miracles</a:t>
            </a:r>
          </a:p>
          <a:p>
            <a:pPr lvl="1"/>
            <a:r>
              <a:rPr lang="en-AU" dirty="0"/>
              <a:t>projects and teams will benefit from Agile to different extents</a:t>
            </a:r>
          </a:p>
          <a:p>
            <a:pPr lvl="1"/>
            <a:r>
              <a:rPr lang="en-AU" dirty="0"/>
              <a:t>some won’t benefit at all</a:t>
            </a:r>
          </a:p>
          <a:p>
            <a:r>
              <a:rPr lang="en-AU" dirty="0"/>
              <a:t>Expecting to be able to cope with no documentation or planning at all</a:t>
            </a:r>
          </a:p>
          <a:p>
            <a:pPr lvl="1"/>
            <a:r>
              <a:rPr lang="en-AU" dirty="0"/>
              <a:t>just because you don’t write it down doesn’t mean you can get away without doing it</a:t>
            </a:r>
          </a:p>
          <a:p>
            <a:pPr lvl="1"/>
            <a:r>
              <a:rPr lang="en-AU" dirty="0"/>
              <a:t>it is naïve to expect that a non-trivial project will succeed if attempted completely ad-hoc</a:t>
            </a:r>
          </a:p>
        </p:txBody>
      </p:sp>
      <p:pic>
        <p:nvPicPr>
          <p:cNvPr id="5" name="Picture 4"/>
          <p:cNvPicPr>
            <a:picLocks noChangeAspect="1"/>
          </p:cNvPicPr>
          <p:nvPr/>
        </p:nvPicPr>
        <p:blipFill>
          <a:blip r:embed="rId3"/>
          <a:stretch>
            <a:fillRect/>
          </a:stretch>
        </p:blipFill>
        <p:spPr>
          <a:xfrm>
            <a:off x="673395" y="1825625"/>
            <a:ext cx="2899144" cy="4348716"/>
          </a:xfrm>
          <a:prstGeom prst="rect">
            <a:avLst/>
          </a:prstGeom>
        </p:spPr>
      </p:pic>
    </p:spTree>
    <p:extLst>
      <p:ext uri="{BB962C8B-B14F-4D97-AF65-F5344CB8AC3E}">
        <p14:creationId xmlns:p14="http://schemas.microsoft.com/office/powerpoint/2010/main" val="320508508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TotalTime>
  <Words>2028</Words>
  <Application>Microsoft Office PowerPoint</Application>
  <PresentationFormat>Widescreen</PresentationFormat>
  <Paragraphs>188</Paragraphs>
  <Slides>24</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Calibri Light</vt:lpstr>
      <vt:lpstr>Mangal</vt:lpstr>
      <vt:lpstr>Times New Roman</vt:lpstr>
      <vt:lpstr>Wingdings</vt:lpstr>
      <vt:lpstr>Office Theme</vt:lpstr>
      <vt:lpstr>L12 – Limitations of Agile</vt:lpstr>
      <vt:lpstr>In this lecture…</vt:lpstr>
      <vt:lpstr>Ways Agile projects fail</vt:lpstr>
      <vt:lpstr>Higher management doesn’t get it</vt:lpstr>
      <vt:lpstr>Team doesn’t collaborate well</vt:lpstr>
      <vt:lpstr>Customer isn’t interested</vt:lpstr>
      <vt:lpstr>Team hangs on to their old ways</vt:lpstr>
      <vt:lpstr>Overplanning</vt:lpstr>
      <vt:lpstr>Unreasonable expectations</vt:lpstr>
      <vt:lpstr>Scope creep</vt:lpstr>
      <vt:lpstr>When shouldn’t you use Agile?</vt:lpstr>
      <vt:lpstr>Beyond Agile</vt:lpstr>
      <vt:lpstr>Alternatives to Agile</vt:lpstr>
      <vt:lpstr>Rational Unified Process (RUP)</vt:lpstr>
      <vt:lpstr>RUP phases</vt:lpstr>
      <vt:lpstr>RUP phases and disciplines</vt:lpstr>
      <vt:lpstr>RUP phases and disciplines</vt:lpstr>
      <vt:lpstr>RUP phases and disciplines</vt:lpstr>
      <vt:lpstr>RUP phases and disciplines</vt:lpstr>
      <vt:lpstr>RUP and Agile</vt:lpstr>
      <vt:lpstr>Model Based Software Engineering (MBSE)</vt:lpstr>
      <vt:lpstr>MBSE in practice</vt:lpstr>
      <vt:lpstr>Summary</vt:lpstr>
      <vt:lpstr>Next lecture (don’t worry, it’s not in swotvac)</vt:lpstr>
    </vt:vector>
  </TitlesOfParts>
  <Company>Monash University</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LXX – Slide title</dc:title>
  <dc:creator>Robyn McNamara</dc:creator>
  <cp:lastModifiedBy>Robyn McNamara</cp:lastModifiedBy>
  <cp:revision>5</cp:revision>
  <dcterms:created xsi:type="dcterms:W3CDTF">2017-07-12T08:22:15Z</dcterms:created>
  <dcterms:modified xsi:type="dcterms:W3CDTF">2020-11-10T01:43:07Z</dcterms:modified>
</cp:coreProperties>
</file>

<file path=docProps/thumbnail.jpeg>
</file>